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62253CD-6FF5-410C-86DA-4612CFE69422}">
  <a:tblStyle styleId="{162253CD-6FF5-410C-86DA-4612CFE69422}" styleName="Table_0">
    <a:wholeTbl>
      <a:tcTxStyle>
        <a:font>
          <a:latin typeface="Arial"/>
          <a:ea typeface="Arial"/>
          <a:cs typeface="Arial"/>
        </a:font>
        <a:srgbClr val="000000"/>
      </a:tcTxStyle>
      <a:tcStyle>
        <a:tcBdr>
          <a:left>
            <a:ln cap="flat" cmpd="sng">
              <a:solidFill>
                <a:srgbClr val="000000"/>
              </a:solidFill>
              <a:prstDash val="solid"/>
              <a:round/>
              <a:headEnd len="sm" w="sm" type="none"/>
              <a:tailEnd len="sm" w="sm" type="none"/>
            </a:ln>
          </a:left>
          <a:right>
            <a:ln cap="flat" cmpd="sng">
              <a:solidFill>
                <a:srgbClr val="000000"/>
              </a:solidFill>
              <a:prstDash val="solid"/>
              <a:round/>
              <a:headEnd len="sm" w="sm" type="none"/>
              <a:tailEnd len="sm" w="sm" type="none"/>
            </a:ln>
          </a:right>
          <a:top>
            <a:ln cap="flat" cmpd="sng">
              <a:solidFill>
                <a:srgbClr val="000000"/>
              </a:solidFill>
              <a:prstDash val="solid"/>
              <a:round/>
              <a:headEnd len="sm" w="sm" type="none"/>
              <a:tailEnd len="sm" w="sm" type="none"/>
            </a:ln>
          </a:top>
          <a:bottom>
            <a:ln cap="flat" cmpd="sng">
              <a:solidFill>
                <a:srgbClr val="000000"/>
              </a:solidFill>
              <a:prstDash val="solid"/>
              <a:round/>
              <a:headEnd len="sm" w="sm" type="none"/>
              <a:tailEnd len="sm" w="sm" type="none"/>
            </a:ln>
          </a:bottom>
          <a:insideH>
            <a:ln cap="flat" cmpd="sng">
              <a:solidFill>
                <a:srgbClr val="000000"/>
              </a:solidFill>
              <a:prstDash val="solid"/>
              <a:round/>
              <a:headEnd len="sm" w="sm" type="none"/>
              <a:tailEnd len="sm" w="sm" type="none"/>
            </a:ln>
          </a:insideH>
          <a:insideV>
            <a:ln cap="flat" cmpd="sng">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14fde89c2c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g314fde89c2c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100"/>
              <a:buNone/>
            </a:pPr>
            <a:r>
              <a:rPr lang="en-US" sz="1100">
                <a:latin typeface="Arial"/>
                <a:ea typeface="Arial"/>
                <a:cs typeface="Arial"/>
                <a:sym typeface="Arial"/>
              </a:rPr>
              <a:t>Explain how the business works and how it would go about testing/validating nvme ssds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Chas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SSD PCIe speeds has been rapidly growing, between the last two generations the speed have almost doubled.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This is a great thing for everyone. It means faster boot times for a computer and faster times program load times.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However, with each new generation there comes the challenges of developing new products.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There is a lot of development that is needed for each new SSD and along with that comes a lot of testing to make sure that the ssds are actually working properly.</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Explain what is deficient about current testing/validation process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Charles D.</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US" sz="1100">
                <a:latin typeface="Arial"/>
                <a:ea typeface="Arial"/>
                <a:cs typeface="Arial"/>
                <a:sym typeface="Arial"/>
              </a:rPr>
              <a:t>Talk about file management being faster.</a:t>
            </a:r>
            <a:endParaRPr sz="1100">
              <a:latin typeface="Arial"/>
              <a:ea typeface="Arial"/>
              <a:cs typeface="Arial"/>
              <a:sym typeface="Arial"/>
            </a:endParaRPr>
          </a:p>
          <a:p>
            <a:pPr indent="-298450" lvl="1" marL="914400" rtl="0" algn="l">
              <a:spcBef>
                <a:spcPts val="0"/>
              </a:spcBef>
              <a:spcAft>
                <a:spcPts val="0"/>
              </a:spcAft>
              <a:buSzPts val="1100"/>
              <a:buFont typeface="Arial"/>
              <a:buChar char="-"/>
            </a:pPr>
            <a:r>
              <a:rPr lang="en-US" sz="1100">
                <a:latin typeface="Arial"/>
                <a:ea typeface="Arial"/>
                <a:cs typeface="Arial"/>
                <a:sym typeface="Arial"/>
              </a:rPr>
              <a:t>This leads to faster file loading and saving.</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US" sz="1100">
                <a:latin typeface="Arial"/>
                <a:ea typeface="Arial"/>
                <a:cs typeface="Arial"/>
                <a:sym typeface="Arial"/>
              </a:rPr>
              <a:t>Since SSDs are getting faster, this leads to less stability.</a:t>
            </a:r>
            <a:endParaRPr sz="1100">
              <a:latin typeface="Arial"/>
              <a:ea typeface="Arial"/>
              <a:cs typeface="Arial"/>
              <a:sym typeface="Arial"/>
            </a:endParaRPr>
          </a:p>
          <a:p>
            <a:pPr indent="-298450" lvl="1" marL="914400" rtl="0" algn="l">
              <a:spcBef>
                <a:spcPts val="0"/>
              </a:spcBef>
              <a:spcAft>
                <a:spcPts val="0"/>
              </a:spcAft>
              <a:buSzPts val="1100"/>
              <a:buFont typeface="Arial"/>
              <a:buChar char="-"/>
            </a:pPr>
            <a:r>
              <a:rPr lang="en-US" sz="1100">
                <a:latin typeface="Arial"/>
                <a:ea typeface="Arial"/>
                <a:cs typeface="Arial"/>
                <a:sym typeface="Arial"/>
              </a:rPr>
              <a:t>With this, there is a need for better and thorough testing.</a:t>
            </a:r>
            <a:endParaRPr sz="1100">
              <a:latin typeface="Arial"/>
              <a:ea typeface="Arial"/>
              <a:cs typeface="Arial"/>
              <a:sym typeface="Arial"/>
            </a:endParaRPr>
          </a:p>
        </p:txBody>
      </p:sp>
      <p:sp>
        <p:nvSpPr>
          <p:cNvPr id="97" name="Google Shape;97;g314fde89c2c_0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14fde89c2c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g314fde89c2c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Generate test key or allow the tester to provide their own to allow for tests to be </a:t>
            </a:r>
            <a:r>
              <a:rPr lang="en-US"/>
              <a:t>repeated</a:t>
            </a:r>
            <a:r>
              <a:rPr lang="en-US"/>
              <a:t>, ensuing errors can be replicated and bugs have been removed</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each test will iterate through states provided by the TLA+ file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program will then output NVMe CLI output to txt file for review by the tester</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12" name="Google Shape;112;g314fde89c2c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145da9dd65_0_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g3145da9dd65_0_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Risks:</a:t>
            </a:r>
            <a:endParaRPr/>
          </a:p>
          <a:p>
            <a:pPr indent="0" lvl="0" marL="0" rtl="0" algn="l">
              <a:spcBef>
                <a:spcPts val="0"/>
              </a:spcBef>
              <a:spcAft>
                <a:spcPts val="0"/>
              </a:spcAft>
              <a:buNone/>
            </a:pPr>
            <a:r>
              <a:rPr lang="en-US"/>
              <a:t>Talk about why the project can be risky</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Explain risks and how to mitigate them</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Feasibility</a:t>
            </a:r>
            <a:r>
              <a:rPr lang="en-US"/>
              <a:t>:</a:t>
            </a:r>
            <a:endParaRPr/>
          </a:p>
          <a:p>
            <a:pPr indent="0" lvl="0" marL="0" rtl="0" algn="l">
              <a:spcBef>
                <a:spcPts val="0"/>
              </a:spcBef>
              <a:spcAft>
                <a:spcPts val="0"/>
              </a:spcAft>
              <a:buNone/>
            </a:pPr>
            <a:r>
              <a:rPr lang="en-US"/>
              <a:t>Explain </a:t>
            </a:r>
            <a:r>
              <a:rPr lang="en-US"/>
              <a:t>why and how the project is feasible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Explain some challenges that may be associated with each feasibility aspect</a:t>
            </a:r>
            <a:endParaRPr/>
          </a:p>
        </p:txBody>
      </p:sp>
      <p:sp>
        <p:nvSpPr>
          <p:cNvPr id="158" name="Google Shape;158;g3145da9dd65_0_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164e5bd7d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g3164e5bd7d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Risks:</a:t>
            </a:r>
            <a:endParaRPr/>
          </a:p>
          <a:p>
            <a:pPr indent="0" lvl="0" marL="0" rtl="0" algn="l">
              <a:spcBef>
                <a:spcPts val="0"/>
              </a:spcBef>
              <a:spcAft>
                <a:spcPts val="0"/>
              </a:spcAft>
              <a:buNone/>
            </a:pPr>
            <a:r>
              <a:rPr lang="en-US"/>
              <a:t>Talk about why the project can be risky</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Explain risks and how to mitigate them</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Feasibility:</a:t>
            </a:r>
            <a:endParaRPr/>
          </a:p>
          <a:p>
            <a:pPr indent="0" lvl="0" marL="0" rtl="0" algn="l">
              <a:spcBef>
                <a:spcPts val="0"/>
              </a:spcBef>
              <a:spcAft>
                <a:spcPts val="0"/>
              </a:spcAft>
              <a:buNone/>
            </a:pPr>
            <a:r>
              <a:rPr lang="en-US"/>
              <a:t>Explain why and how the project is feasible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Explain some challenges that may be associated with each feasibility aspect</a:t>
            </a:r>
            <a:endParaRPr/>
          </a:p>
        </p:txBody>
      </p:sp>
      <p:sp>
        <p:nvSpPr>
          <p:cNvPr id="175" name="Google Shape;175;g3164e5bd7d0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600">
                <a:solidFill>
                  <a:schemeClr val="dk1"/>
                </a:solidFill>
              </a:defRPr>
            </a:lvl1pPr>
            <a:lvl2pPr indent="0" lvl="1" marL="0" algn="r">
              <a:spcBef>
                <a:spcPts val="0"/>
              </a:spcBef>
              <a:buNone/>
              <a:defRPr sz="1600">
                <a:solidFill>
                  <a:schemeClr val="dk1"/>
                </a:solidFill>
              </a:defRPr>
            </a:lvl2pPr>
            <a:lvl3pPr indent="0" lvl="2" marL="0" algn="r">
              <a:spcBef>
                <a:spcPts val="0"/>
              </a:spcBef>
              <a:buNone/>
              <a:defRPr sz="1600">
                <a:solidFill>
                  <a:schemeClr val="dk1"/>
                </a:solidFill>
              </a:defRPr>
            </a:lvl3pPr>
            <a:lvl4pPr indent="0" lvl="3" marL="0" algn="r">
              <a:spcBef>
                <a:spcPts val="0"/>
              </a:spcBef>
              <a:buNone/>
              <a:defRPr sz="1600">
                <a:solidFill>
                  <a:schemeClr val="dk1"/>
                </a:solidFill>
              </a:defRPr>
            </a:lvl4pPr>
            <a:lvl5pPr indent="0" lvl="4" marL="0" algn="r">
              <a:spcBef>
                <a:spcPts val="0"/>
              </a:spcBef>
              <a:buNone/>
              <a:defRPr sz="1600">
                <a:solidFill>
                  <a:schemeClr val="dk1"/>
                </a:solidFill>
              </a:defRPr>
            </a:lvl5pPr>
            <a:lvl6pPr indent="0" lvl="5" marL="0" algn="r">
              <a:spcBef>
                <a:spcPts val="0"/>
              </a:spcBef>
              <a:buNone/>
              <a:defRPr sz="1600">
                <a:solidFill>
                  <a:schemeClr val="dk1"/>
                </a:solidFill>
              </a:defRPr>
            </a:lvl6pPr>
            <a:lvl7pPr indent="0" lvl="6" marL="0" algn="r">
              <a:spcBef>
                <a:spcPts val="0"/>
              </a:spcBef>
              <a:buNone/>
              <a:defRPr sz="1600">
                <a:solidFill>
                  <a:schemeClr val="dk1"/>
                </a:solidFill>
              </a:defRPr>
            </a:lvl7pPr>
            <a:lvl8pPr indent="0" lvl="7" marL="0" algn="r">
              <a:spcBef>
                <a:spcPts val="0"/>
              </a:spcBef>
              <a:buNone/>
              <a:defRPr sz="1600">
                <a:solidFill>
                  <a:schemeClr val="dk1"/>
                </a:solidFill>
              </a:defRPr>
            </a:lvl8pPr>
            <a:lvl9pPr indent="0" lvl="8" marL="0" algn="r">
              <a:spcBef>
                <a:spcPts val="0"/>
              </a:spcBef>
              <a:buNone/>
              <a:defRPr sz="1600">
                <a:solidFill>
                  <a:schemeClr val="dk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0.png"/><Relationship Id="rId4" Type="http://schemas.openxmlformats.org/officeDocument/2006/relationships/image" Target="../media/image2.png"/><Relationship Id="rId5"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0.png"/><Relationship Id="rId4" Type="http://schemas.openxmlformats.org/officeDocument/2006/relationships/image" Target="../media/image2.png"/><Relationship Id="rId5"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0.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0.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png"/><Relationship Id="rId4" Type="http://schemas.openxmlformats.org/officeDocument/2006/relationships/image" Target="../media/image2.png"/><Relationship Id="rId5"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1.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3"/>
          <p:cNvPicPr preferRelativeResize="0"/>
          <p:nvPr/>
        </p:nvPicPr>
        <p:blipFill rotWithShape="1">
          <a:blip r:embed="rId3">
            <a:alphaModFix/>
          </a:blip>
          <a:srcRect b="0" l="0" r="0" t="0"/>
          <a:stretch/>
        </p:blipFill>
        <p:spPr>
          <a:xfrm>
            <a:off x="6350" y="0"/>
            <a:ext cx="12179300" cy="6858000"/>
          </a:xfrm>
          <a:prstGeom prst="rect">
            <a:avLst/>
          </a:prstGeom>
          <a:noFill/>
          <a:ln>
            <a:noFill/>
          </a:ln>
        </p:spPr>
      </p:pic>
      <p:pic>
        <p:nvPicPr>
          <p:cNvPr descr="NAU: Northern Arizona University." id="90" name="Google Shape;90;p13"/>
          <p:cNvPicPr preferRelativeResize="0"/>
          <p:nvPr/>
        </p:nvPicPr>
        <p:blipFill rotWithShape="1">
          <a:blip r:embed="rId4">
            <a:alphaModFix/>
          </a:blip>
          <a:srcRect b="0" l="0" r="0" t="0"/>
          <a:stretch/>
        </p:blipFill>
        <p:spPr>
          <a:xfrm>
            <a:off x="2840654" y="6128071"/>
            <a:ext cx="6510693" cy="322793"/>
          </a:xfrm>
          <a:prstGeom prst="rect">
            <a:avLst/>
          </a:prstGeom>
          <a:noFill/>
          <a:ln>
            <a:noFill/>
          </a:ln>
        </p:spPr>
      </p:pic>
      <p:sp>
        <p:nvSpPr>
          <p:cNvPr id="91" name="Google Shape;91;p13"/>
          <p:cNvSpPr txBox="1"/>
          <p:nvPr/>
        </p:nvSpPr>
        <p:spPr>
          <a:xfrm>
            <a:off x="2968750" y="3430525"/>
            <a:ext cx="6510600" cy="12006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Font typeface="Arial"/>
              <a:buNone/>
            </a:pPr>
            <a:r>
              <a:rPr b="1" lang="en-US" sz="3600">
                <a:solidFill>
                  <a:schemeClr val="lt1"/>
                </a:solidFill>
              </a:rPr>
              <a:t>C</a:t>
            </a:r>
            <a:r>
              <a:rPr lang="en-US" sz="3600">
                <a:solidFill>
                  <a:schemeClr val="lt1"/>
                </a:solidFill>
              </a:rPr>
              <a:t>harles, </a:t>
            </a:r>
            <a:r>
              <a:rPr b="1" lang="en-US" sz="3600">
                <a:solidFill>
                  <a:schemeClr val="lt1"/>
                </a:solidFill>
              </a:rPr>
              <a:t>C</a:t>
            </a:r>
            <a:r>
              <a:rPr lang="en-US" sz="3600">
                <a:solidFill>
                  <a:schemeClr val="lt1"/>
                </a:solidFill>
              </a:rPr>
              <a:t>has, </a:t>
            </a:r>
            <a:r>
              <a:rPr b="1" lang="en-US" sz="3600">
                <a:solidFill>
                  <a:schemeClr val="lt1"/>
                </a:solidFill>
              </a:rPr>
              <a:t>C</a:t>
            </a:r>
            <a:r>
              <a:rPr lang="en-US" sz="3600">
                <a:solidFill>
                  <a:schemeClr val="lt1"/>
                </a:solidFill>
              </a:rPr>
              <a:t>onnor, </a:t>
            </a:r>
            <a:r>
              <a:rPr b="1" lang="en-US" sz="3600">
                <a:solidFill>
                  <a:schemeClr val="lt1"/>
                </a:solidFill>
              </a:rPr>
              <a:t>C</a:t>
            </a:r>
            <a:r>
              <a:rPr lang="en-US" sz="3600">
                <a:solidFill>
                  <a:schemeClr val="lt1"/>
                </a:solidFill>
              </a:rPr>
              <a:t>arter</a:t>
            </a:r>
            <a:endParaRPr sz="36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3600">
              <a:solidFill>
                <a:srgbClr val="FFFFFF"/>
              </a:solidFill>
            </a:endParaRPr>
          </a:p>
        </p:txBody>
      </p:sp>
      <p:sp>
        <p:nvSpPr>
          <p:cNvPr id="92" name="Google Shape;92;p13"/>
          <p:cNvSpPr txBox="1"/>
          <p:nvPr/>
        </p:nvSpPr>
        <p:spPr>
          <a:xfrm>
            <a:off x="1058400" y="1063225"/>
            <a:ext cx="10075200" cy="2367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US" sz="7200">
                <a:solidFill>
                  <a:srgbClr val="F8B700"/>
                </a:solidFill>
              </a:rPr>
              <a:t>Team 4 </a:t>
            </a:r>
            <a:br>
              <a:rPr b="1" lang="en-US" sz="7200">
                <a:solidFill>
                  <a:srgbClr val="F8B700"/>
                </a:solidFill>
              </a:rPr>
            </a:br>
            <a:r>
              <a:rPr b="1" lang="en-US" sz="7200">
                <a:solidFill>
                  <a:srgbClr val="F8B700"/>
                </a:solidFill>
              </a:rPr>
              <a:t>“SSDynamics” </a:t>
            </a:r>
            <a:endParaRPr sz="4000">
              <a:solidFill>
                <a:srgbClr val="F8B700"/>
              </a:solidFill>
              <a:latin typeface="Calibri"/>
              <a:ea typeface="Calibri"/>
              <a:cs typeface="Calibri"/>
              <a:sym typeface="Calibri"/>
            </a:endParaRPr>
          </a:p>
        </p:txBody>
      </p:sp>
      <p:sp>
        <p:nvSpPr>
          <p:cNvPr id="93" name="Google Shape;93;p1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00" name="Google Shape;100;p14"/>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The Problem</a:t>
            </a:r>
            <a:endParaRPr sz="5400">
              <a:solidFill>
                <a:schemeClr val="lt1"/>
              </a:solidFill>
            </a:endParaRPr>
          </a:p>
        </p:txBody>
      </p:sp>
      <p:sp>
        <p:nvSpPr>
          <p:cNvPr id="101" name="Google Shape;101;p14"/>
          <p:cNvSpPr txBox="1"/>
          <p:nvPr/>
        </p:nvSpPr>
        <p:spPr>
          <a:xfrm>
            <a:off x="833405" y="2488182"/>
            <a:ext cx="4881600" cy="14046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003466"/>
              </a:buClr>
              <a:buSzPts val="1800"/>
              <a:buFont typeface="Arial"/>
              <a:buNone/>
            </a:pPr>
            <a:r>
              <a:t/>
            </a:r>
            <a:endParaRPr sz="1800">
              <a:solidFill>
                <a:srgbClr val="003466"/>
              </a:solidFill>
            </a:endParaRPr>
          </a:p>
          <a:p>
            <a:pPr indent="0" lvl="0" marL="0" marR="0" rtl="0" algn="l">
              <a:lnSpc>
                <a:spcPct val="100000"/>
              </a:lnSpc>
              <a:spcBef>
                <a:spcPts val="0"/>
              </a:spcBef>
              <a:spcAft>
                <a:spcPts val="0"/>
              </a:spcAft>
              <a:buClr>
                <a:srgbClr val="003466"/>
              </a:buClr>
              <a:buSzPts val="1800"/>
              <a:buFont typeface="Arial"/>
              <a:buNone/>
            </a:pPr>
            <a:r>
              <a:t/>
            </a:r>
            <a:endParaRPr sz="1800">
              <a:solidFill>
                <a:srgbClr val="003466"/>
              </a:solidFill>
            </a:endParaRPr>
          </a:p>
        </p:txBody>
      </p:sp>
      <p:sp>
        <p:nvSpPr>
          <p:cNvPr id="102" name="Google Shape;102;p14"/>
          <p:cNvSpPr txBox="1"/>
          <p:nvPr/>
        </p:nvSpPr>
        <p:spPr>
          <a:xfrm>
            <a:off x="833405" y="3892653"/>
            <a:ext cx="4965600" cy="341700"/>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1000"/>
              </a:spcBef>
              <a:spcAft>
                <a:spcPts val="0"/>
              </a:spcAft>
              <a:buNone/>
            </a:pPr>
            <a:r>
              <a:t/>
            </a:r>
            <a:endParaRPr sz="1800">
              <a:solidFill>
                <a:srgbClr val="003466"/>
              </a:solidFill>
            </a:endParaRPr>
          </a:p>
        </p:txBody>
      </p:sp>
      <p:sp>
        <p:nvSpPr>
          <p:cNvPr id="103" name="Google Shape;103;p14"/>
          <p:cNvSpPr txBox="1"/>
          <p:nvPr/>
        </p:nvSpPr>
        <p:spPr>
          <a:xfrm>
            <a:off x="6379186" y="1991269"/>
            <a:ext cx="2454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Current Testing</a:t>
            </a:r>
            <a:endParaRPr/>
          </a:p>
        </p:txBody>
      </p:sp>
      <p:sp>
        <p:nvSpPr>
          <p:cNvPr id="104" name="Google Shape;104;p14"/>
          <p:cNvSpPr txBox="1"/>
          <p:nvPr/>
        </p:nvSpPr>
        <p:spPr>
          <a:xfrm>
            <a:off x="6393103" y="2488182"/>
            <a:ext cx="4881600" cy="1404600"/>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100000"/>
              </a:lnSpc>
              <a:spcBef>
                <a:spcPts val="0"/>
              </a:spcBef>
              <a:spcAft>
                <a:spcPts val="0"/>
              </a:spcAft>
              <a:buClr>
                <a:srgbClr val="003466"/>
              </a:buClr>
              <a:buSzPts val="1800"/>
              <a:buFont typeface="Arial"/>
              <a:buNone/>
            </a:pPr>
            <a:r>
              <a:rPr lang="en-US" sz="1800">
                <a:solidFill>
                  <a:srgbClr val="003466"/>
                </a:solidFill>
              </a:rPr>
              <a:t>SSDs are getting faster with each new generation.</a:t>
            </a:r>
            <a:endParaRPr sz="1800">
              <a:solidFill>
                <a:srgbClr val="003466"/>
              </a:solidFill>
            </a:endParaRPr>
          </a:p>
          <a:p>
            <a:pPr indent="-342900" lvl="0" marL="457200" marR="0" rtl="0" algn="l">
              <a:lnSpc>
                <a:spcPct val="100000"/>
              </a:lnSpc>
              <a:spcBef>
                <a:spcPts val="0"/>
              </a:spcBef>
              <a:spcAft>
                <a:spcPts val="0"/>
              </a:spcAft>
              <a:buClr>
                <a:srgbClr val="003466"/>
              </a:buClr>
              <a:buSzPts val="1800"/>
              <a:buChar char="●"/>
            </a:pPr>
            <a:r>
              <a:rPr lang="en-US" sz="1800">
                <a:solidFill>
                  <a:srgbClr val="003466"/>
                </a:solidFill>
              </a:rPr>
              <a:t>Can lead to less stability.</a:t>
            </a:r>
            <a:endParaRPr sz="1800">
              <a:solidFill>
                <a:srgbClr val="003466"/>
              </a:solidFill>
            </a:endParaRPr>
          </a:p>
          <a:p>
            <a:pPr indent="-342900" lvl="0" marL="457200" marR="0" rtl="0" algn="l">
              <a:lnSpc>
                <a:spcPct val="100000"/>
              </a:lnSpc>
              <a:spcBef>
                <a:spcPts val="0"/>
              </a:spcBef>
              <a:spcAft>
                <a:spcPts val="0"/>
              </a:spcAft>
              <a:buClr>
                <a:srgbClr val="003466"/>
              </a:buClr>
              <a:buSzPts val="1800"/>
              <a:buChar char="●"/>
            </a:pPr>
            <a:r>
              <a:rPr lang="en-US" sz="1800">
                <a:solidFill>
                  <a:srgbClr val="003466"/>
                </a:solidFill>
              </a:rPr>
              <a:t>Creates a need for better and thorough testing.</a:t>
            </a:r>
            <a:endParaRPr sz="1800">
              <a:solidFill>
                <a:srgbClr val="003466"/>
              </a:solidFill>
            </a:endParaRPr>
          </a:p>
        </p:txBody>
      </p:sp>
      <p:sp>
        <p:nvSpPr>
          <p:cNvPr id="105" name="Google Shape;105;p14"/>
          <p:cNvSpPr txBox="1"/>
          <p:nvPr/>
        </p:nvSpPr>
        <p:spPr>
          <a:xfrm>
            <a:off x="6393103" y="3892653"/>
            <a:ext cx="6098700" cy="719400"/>
          </a:xfrm>
          <a:prstGeom prst="rect">
            <a:avLst/>
          </a:prstGeom>
          <a:noFill/>
          <a:ln>
            <a:noFill/>
          </a:ln>
        </p:spPr>
        <p:txBody>
          <a:bodyPr anchorCtr="0" anchor="t" bIns="45700" lIns="91425" spcFirstLastPara="1" rIns="91425" wrap="square" tIns="45700">
            <a:spAutoFit/>
          </a:bodyPr>
          <a:lstStyle/>
          <a:p>
            <a:pPr indent="-228600" lvl="0" marL="228600" marR="0" rtl="0" algn="l">
              <a:lnSpc>
                <a:spcPct val="90000"/>
              </a:lnSpc>
              <a:spcBef>
                <a:spcPts val="1000"/>
              </a:spcBef>
              <a:spcAft>
                <a:spcPts val="0"/>
              </a:spcAft>
              <a:buClr>
                <a:srgbClr val="002455"/>
              </a:buClr>
              <a:buSzPts val="1800"/>
              <a:buChar char="•"/>
            </a:pPr>
            <a:r>
              <a:rPr lang="en-US" sz="1800">
                <a:solidFill>
                  <a:srgbClr val="002455"/>
                </a:solidFill>
              </a:rPr>
              <a:t>Boot Times affected</a:t>
            </a:r>
            <a:endParaRPr sz="1800">
              <a:solidFill>
                <a:srgbClr val="002455"/>
              </a:solidFill>
            </a:endParaRPr>
          </a:p>
          <a:p>
            <a:pPr indent="-228600" lvl="0" marL="228600" marR="0" rtl="0" algn="l">
              <a:lnSpc>
                <a:spcPct val="90000"/>
              </a:lnSpc>
              <a:spcBef>
                <a:spcPts val="1000"/>
              </a:spcBef>
              <a:spcAft>
                <a:spcPts val="0"/>
              </a:spcAft>
              <a:buClr>
                <a:srgbClr val="002455"/>
              </a:buClr>
              <a:buSzPts val="1800"/>
              <a:buChar char="•"/>
            </a:pPr>
            <a:r>
              <a:rPr lang="en-US" sz="1800">
                <a:solidFill>
                  <a:srgbClr val="002455"/>
                </a:solidFill>
              </a:rPr>
              <a:t>Faster load times for programs</a:t>
            </a:r>
            <a:endParaRPr sz="1800">
              <a:solidFill>
                <a:srgbClr val="002455"/>
              </a:solidFill>
            </a:endParaRPr>
          </a:p>
        </p:txBody>
      </p:sp>
      <p:pic>
        <p:nvPicPr>
          <p:cNvPr id="106" name="Google Shape;106;p14"/>
          <p:cNvPicPr preferRelativeResize="0"/>
          <p:nvPr/>
        </p:nvPicPr>
        <p:blipFill rotWithShape="1">
          <a:blip r:embed="rId4">
            <a:alphaModFix/>
          </a:blip>
          <a:srcRect b="0" l="0" r="0" t="0"/>
          <a:stretch/>
        </p:blipFill>
        <p:spPr>
          <a:xfrm>
            <a:off x="3854647" y="6494801"/>
            <a:ext cx="4473114" cy="160178"/>
          </a:xfrm>
          <a:prstGeom prst="rect">
            <a:avLst/>
          </a:prstGeom>
          <a:noFill/>
          <a:ln>
            <a:noFill/>
          </a:ln>
        </p:spPr>
      </p:pic>
      <p:pic>
        <p:nvPicPr>
          <p:cNvPr id="107" name="Google Shape;107;p14"/>
          <p:cNvPicPr preferRelativeResize="0"/>
          <p:nvPr/>
        </p:nvPicPr>
        <p:blipFill>
          <a:blip r:embed="rId5">
            <a:alphaModFix/>
          </a:blip>
          <a:stretch>
            <a:fillRect/>
          </a:stretch>
        </p:blipFill>
        <p:spPr>
          <a:xfrm>
            <a:off x="875398" y="1891923"/>
            <a:ext cx="4881600" cy="3817294"/>
          </a:xfrm>
          <a:prstGeom prst="rect">
            <a:avLst/>
          </a:prstGeom>
          <a:noFill/>
          <a:ln>
            <a:noFill/>
          </a:ln>
        </p:spPr>
      </p:pic>
      <p:sp>
        <p:nvSpPr>
          <p:cNvPr id="108" name="Google Shape;108;p14"/>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pic>
        <p:nvPicPr>
          <p:cNvPr id="114" name="Google Shape;114;p15"/>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15" name="Google Shape;115;p15"/>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Our Solution</a:t>
            </a:r>
            <a:endParaRPr sz="5400">
              <a:solidFill>
                <a:schemeClr val="lt1"/>
              </a:solidFill>
            </a:endParaRPr>
          </a:p>
        </p:txBody>
      </p:sp>
      <p:sp>
        <p:nvSpPr>
          <p:cNvPr id="116" name="Google Shape;116;p15"/>
          <p:cNvSpPr txBox="1"/>
          <p:nvPr/>
        </p:nvSpPr>
        <p:spPr>
          <a:xfrm>
            <a:off x="831669" y="1994994"/>
            <a:ext cx="60987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003466"/>
                </a:solidFill>
              </a:rPr>
              <a:t>Generative testing</a:t>
            </a:r>
            <a:endParaRPr/>
          </a:p>
        </p:txBody>
      </p:sp>
      <p:sp>
        <p:nvSpPr>
          <p:cNvPr id="117" name="Google Shape;117;p15"/>
          <p:cNvSpPr txBox="1"/>
          <p:nvPr/>
        </p:nvSpPr>
        <p:spPr>
          <a:xfrm>
            <a:off x="833405" y="2503881"/>
            <a:ext cx="10515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003466"/>
              </a:solidFill>
              <a:latin typeface="Arial"/>
              <a:ea typeface="Arial"/>
              <a:cs typeface="Arial"/>
              <a:sym typeface="Arial"/>
            </a:endParaRPr>
          </a:p>
        </p:txBody>
      </p:sp>
      <p:sp>
        <p:nvSpPr>
          <p:cNvPr id="118" name="Google Shape;118;p15"/>
          <p:cNvSpPr txBox="1"/>
          <p:nvPr/>
        </p:nvSpPr>
        <p:spPr>
          <a:xfrm>
            <a:off x="831672" y="2920350"/>
            <a:ext cx="4611300" cy="16161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rgbClr val="002455"/>
              </a:buClr>
              <a:buSzPts val="1800"/>
              <a:buFont typeface="Arial"/>
              <a:buAutoNum type="arabicPeriod"/>
            </a:pPr>
            <a:r>
              <a:rPr lang="en-US" sz="1800">
                <a:solidFill>
                  <a:srgbClr val="002455"/>
                </a:solidFill>
              </a:rPr>
              <a:t>Generate or provide test key</a:t>
            </a:r>
            <a:endParaRPr sz="1800">
              <a:solidFill>
                <a:srgbClr val="002455"/>
              </a:solidFill>
            </a:endParaRPr>
          </a:p>
          <a:p>
            <a:pPr indent="-285750" lvl="0" marL="285750" marR="0" rtl="0" algn="l">
              <a:lnSpc>
                <a:spcPct val="150000"/>
              </a:lnSpc>
              <a:spcBef>
                <a:spcPts val="0"/>
              </a:spcBef>
              <a:spcAft>
                <a:spcPts val="0"/>
              </a:spcAft>
              <a:buClr>
                <a:srgbClr val="002455"/>
              </a:buClr>
              <a:buSzPts val="1800"/>
              <a:buAutoNum type="arabicPeriod"/>
            </a:pPr>
            <a:r>
              <a:rPr lang="en-US" sz="1800">
                <a:solidFill>
                  <a:srgbClr val="002455"/>
                </a:solidFill>
              </a:rPr>
              <a:t>Run that specific test case</a:t>
            </a:r>
            <a:endParaRPr sz="1800">
              <a:solidFill>
                <a:srgbClr val="002455"/>
              </a:solidFill>
            </a:endParaRPr>
          </a:p>
          <a:p>
            <a:pPr indent="-285750" lvl="0" marL="285750" marR="0" rtl="0" algn="l">
              <a:lnSpc>
                <a:spcPct val="150000"/>
              </a:lnSpc>
              <a:spcBef>
                <a:spcPts val="0"/>
              </a:spcBef>
              <a:spcAft>
                <a:spcPts val="0"/>
              </a:spcAft>
              <a:buClr>
                <a:srgbClr val="002455"/>
              </a:buClr>
              <a:buSzPts val="1800"/>
              <a:buAutoNum type="arabicPeriod"/>
            </a:pPr>
            <a:r>
              <a:rPr lang="en-US" sz="1800">
                <a:solidFill>
                  <a:srgbClr val="002455"/>
                </a:solidFill>
              </a:rPr>
              <a:t>Output result</a:t>
            </a:r>
            <a:endParaRPr sz="1800">
              <a:solidFill>
                <a:srgbClr val="002455"/>
              </a:solidFill>
            </a:endParaRPr>
          </a:p>
          <a:p>
            <a:pPr indent="-285750" lvl="0" marL="285750" marR="0" rtl="0" algn="l">
              <a:lnSpc>
                <a:spcPct val="150000"/>
              </a:lnSpc>
              <a:spcBef>
                <a:spcPts val="0"/>
              </a:spcBef>
              <a:spcAft>
                <a:spcPts val="0"/>
              </a:spcAft>
              <a:buClr>
                <a:srgbClr val="002455"/>
              </a:buClr>
              <a:buSzPts val="1800"/>
              <a:buAutoNum type="arabicPeriod"/>
            </a:pPr>
            <a:r>
              <a:rPr lang="en-US" sz="1800">
                <a:solidFill>
                  <a:srgbClr val="002455"/>
                </a:solidFill>
              </a:rPr>
              <a:t>Repeat!</a:t>
            </a:r>
            <a:endParaRPr sz="1800">
              <a:solidFill>
                <a:srgbClr val="002455"/>
              </a:solidFill>
            </a:endParaRPr>
          </a:p>
        </p:txBody>
      </p:sp>
      <p:pic>
        <p:nvPicPr>
          <p:cNvPr id="119" name="Google Shape;119;p15"/>
          <p:cNvPicPr preferRelativeResize="0"/>
          <p:nvPr/>
        </p:nvPicPr>
        <p:blipFill rotWithShape="1">
          <a:blip r:embed="rId4">
            <a:alphaModFix/>
          </a:blip>
          <a:srcRect b="0" l="0" r="0" t="0"/>
          <a:stretch/>
        </p:blipFill>
        <p:spPr>
          <a:xfrm>
            <a:off x="3854647" y="6504529"/>
            <a:ext cx="4473114" cy="160178"/>
          </a:xfrm>
          <a:prstGeom prst="rect">
            <a:avLst/>
          </a:prstGeom>
          <a:noFill/>
          <a:ln>
            <a:noFill/>
          </a:ln>
        </p:spPr>
      </p:pic>
      <p:pic>
        <p:nvPicPr>
          <p:cNvPr id="120" name="Google Shape;120;p15"/>
          <p:cNvPicPr preferRelativeResize="0"/>
          <p:nvPr/>
        </p:nvPicPr>
        <p:blipFill>
          <a:blip r:embed="rId5">
            <a:alphaModFix/>
          </a:blip>
          <a:stretch>
            <a:fillRect/>
          </a:stretch>
        </p:blipFill>
        <p:spPr>
          <a:xfrm>
            <a:off x="7183040" y="1995000"/>
            <a:ext cx="3795785" cy="4234124"/>
          </a:xfrm>
          <a:prstGeom prst="rect">
            <a:avLst/>
          </a:prstGeom>
          <a:noFill/>
          <a:ln>
            <a:noFill/>
          </a:ln>
        </p:spPr>
      </p:pic>
      <p:sp>
        <p:nvSpPr>
          <p:cNvPr id="121" name="Google Shape;121;p1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pic>
        <p:nvPicPr>
          <p:cNvPr id="127" name="Google Shape;127;p16"/>
          <p:cNvPicPr preferRelativeResize="0"/>
          <p:nvPr/>
        </p:nvPicPr>
        <p:blipFill rotWithShape="1">
          <a:blip r:embed="rId3">
            <a:alphaModFix/>
          </a:blip>
          <a:srcRect b="0" l="0" r="0" t="0"/>
          <a:stretch/>
        </p:blipFill>
        <p:spPr>
          <a:xfrm>
            <a:off x="6350" y="0"/>
            <a:ext cx="12179300" cy="1879600"/>
          </a:xfrm>
          <a:prstGeom prst="rect">
            <a:avLst/>
          </a:prstGeom>
          <a:noFill/>
          <a:ln>
            <a:noFill/>
          </a:ln>
        </p:spPr>
      </p:pic>
      <p:sp>
        <p:nvSpPr>
          <p:cNvPr id="128" name="Google Shape;128;p16"/>
          <p:cNvSpPr txBox="1"/>
          <p:nvPr>
            <p:ph type="title"/>
          </p:nvPr>
        </p:nvSpPr>
        <p:spPr>
          <a:xfrm>
            <a:off x="833405" y="401433"/>
            <a:ext cx="10515600" cy="70491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Key Requirements</a:t>
            </a:r>
            <a:endParaRPr sz="5400">
              <a:solidFill>
                <a:schemeClr val="lt1"/>
              </a:solidFill>
            </a:endParaRPr>
          </a:p>
        </p:txBody>
      </p:sp>
      <p:sp>
        <p:nvSpPr>
          <p:cNvPr id="129" name="Google Shape;129;p16"/>
          <p:cNvSpPr txBox="1"/>
          <p:nvPr/>
        </p:nvSpPr>
        <p:spPr>
          <a:xfrm>
            <a:off x="1338850" y="1558488"/>
            <a:ext cx="5131200" cy="83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Discovering Project R</a:t>
            </a:r>
            <a:r>
              <a:rPr b="1" lang="en-US" sz="2400">
                <a:solidFill>
                  <a:srgbClr val="003466"/>
                </a:solidFill>
              </a:rPr>
              <a:t>equirements</a:t>
            </a:r>
            <a:endParaRPr/>
          </a:p>
        </p:txBody>
      </p:sp>
      <p:sp>
        <p:nvSpPr>
          <p:cNvPr id="130" name="Google Shape;130;p16"/>
          <p:cNvSpPr txBox="1"/>
          <p:nvPr/>
        </p:nvSpPr>
        <p:spPr>
          <a:xfrm>
            <a:off x="6086952" y="1743150"/>
            <a:ext cx="4881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Functional </a:t>
            </a:r>
            <a:r>
              <a:rPr b="1" lang="en-US" sz="2400">
                <a:solidFill>
                  <a:srgbClr val="003466"/>
                </a:solidFill>
              </a:rPr>
              <a:t>Requirements</a:t>
            </a:r>
            <a:endParaRPr/>
          </a:p>
        </p:txBody>
      </p:sp>
      <p:sp>
        <p:nvSpPr>
          <p:cNvPr id="131" name="Google Shape;131;p16"/>
          <p:cNvSpPr txBox="1"/>
          <p:nvPr/>
        </p:nvSpPr>
        <p:spPr>
          <a:xfrm>
            <a:off x="6086953" y="2470041"/>
            <a:ext cx="6098700" cy="1917900"/>
          </a:xfrm>
          <a:prstGeom prst="rect">
            <a:avLst/>
          </a:prstGeom>
          <a:noFill/>
          <a:ln>
            <a:noFill/>
          </a:ln>
        </p:spPr>
        <p:txBody>
          <a:bodyPr anchorCtr="0" anchor="t" bIns="45700" lIns="91425" spcFirstLastPara="1" rIns="91425" wrap="square" tIns="45700">
            <a:spAutoFit/>
          </a:bodyPr>
          <a:lstStyle/>
          <a:p>
            <a:pPr indent="-228600" lvl="0" marL="228600" marR="0" rtl="0" algn="l">
              <a:lnSpc>
                <a:spcPct val="90000"/>
              </a:lnSpc>
              <a:spcBef>
                <a:spcPts val="0"/>
              </a:spcBef>
              <a:spcAft>
                <a:spcPts val="0"/>
              </a:spcAft>
              <a:buClr>
                <a:srgbClr val="002455"/>
              </a:buClr>
              <a:buSzPts val="1800"/>
              <a:buFont typeface="Arial"/>
              <a:buChar char="•"/>
            </a:pPr>
            <a:r>
              <a:rPr lang="en-US" sz="1800">
                <a:solidFill>
                  <a:srgbClr val="002455"/>
                </a:solidFill>
              </a:rPr>
              <a:t>Must be able to call NVMe CLI commands </a:t>
            </a:r>
            <a:r>
              <a:rPr lang="en-US" sz="1800">
                <a:solidFill>
                  <a:srgbClr val="002455"/>
                </a:solidFill>
              </a:rPr>
              <a:t>through Python</a:t>
            </a:r>
            <a:endParaRPr/>
          </a:p>
          <a:p>
            <a:pPr indent="-228600" lvl="0" marL="228600" marR="0" rtl="0" algn="l">
              <a:lnSpc>
                <a:spcPct val="90000"/>
              </a:lnSpc>
              <a:spcBef>
                <a:spcPts val="1000"/>
              </a:spcBef>
              <a:spcAft>
                <a:spcPts val="0"/>
              </a:spcAft>
              <a:buClr>
                <a:srgbClr val="002455"/>
              </a:buClr>
              <a:buSzPts val="1800"/>
              <a:buFont typeface="Arial"/>
              <a:buChar char="•"/>
            </a:pPr>
            <a:r>
              <a:rPr lang="en-US" sz="1800">
                <a:solidFill>
                  <a:srgbClr val="002455"/>
                </a:solidFill>
              </a:rPr>
              <a:t>Must be able to parse </a:t>
            </a:r>
            <a:r>
              <a:rPr lang="en-US" sz="1800">
                <a:solidFill>
                  <a:srgbClr val="002455"/>
                </a:solidFill>
              </a:rPr>
              <a:t>through</a:t>
            </a:r>
            <a:r>
              <a:rPr lang="en-US" sz="1800">
                <a:solidFill>
                  <a:srgbClr val="002455"/>
                </a:solidFill>
              </a:rPr>
              <a:t> TLA+ files in Python</a:t>
            </a:r>
            <a:endParaRPr sz="1800">
              <a:solidFill>
                <a:srgbClr val="002455"/>
              </a:solidFill>
            </a:endParaRPr>
          </a:p>
          <a:p>
            <a:pPr indent="-228600" lvl="0" marL="228600" marR="0" rtl="0" algn="l">
              <a:lnSpc>
                <a:spcPct val="90000"/>
              </a:lnSpc>
              <a:spcBef>
                <a:spcPts val="1000"/>
              </a:spcBef>
              <a:spcAft>
                <a:spcPts val="0"/>
              </a:spcAft>
              <a:buClr>
                <a:srgbClr val="002455"/>
              </a:buClr>
              <a:buSzPts val="1800"/>
              <a:buChar char="•"/>
            </a:pPr>
            <a:r>
              <a:rPr lang="en-US" sz="1800">
                <a:solidFill>
                  <a:srgbClr val="002455"/>
                </a:solidFill>
              </a:rPr>
              <a:t>Must be able to get logging information from NVMe-CLI commands</a:t>
            </a:r>
            <a:endParaRPr sz="1800">
              <a:solidFill>
                <a:srgbClr val="002455"/>
              </a:solidFill>
            </a:endParaRPr>
          </a:p>
          <a:p>
            <a:pPr indent="0" lvl="0" marL="457200" marR="0" rtl="0" algn="l">
              <a:lnSpc>
                <a:spcPct val="90000"/>
              </a:lnSpc>
              <a:spcBef>
                <a:spcPts val="1000"/>
              </a:spcBef>
              <a:spcAft>
                <a:spcPts val="0"/>
              </a:spcAft>
              <a:buNone/>
            </a:pPr>
            <a:r>
              <a:t/>
            </a:r>
            <a:endParaRPr/>
          </a:p>
        </p:txBody>
      </p:sp>
      <p:pic>
        <p:nvPicPr>
          <p:cNvPr id="132" name="Google Shape;132;p16"/>
          <p:cNvPicPr preferRelativeResize="0"/>
          <p:nvPr/>
        </p:nvPicPr>
        <p:blipFill rotWithShape="1">
          <a:blip r:embed="rId4">
            <a:alphaModFix/>
          </a:blip>
          <a:srcRect b="0" l="0" r="0" t="0"/>
          <a:stretch/>
        </p:blipFill>
        <p:spPr>
          <a:xfrm>
            <a:off x="3854647" y="6494801"/>
            <a:ext cx="4473114" cy="160178"/>
          </a:xfrm>
          <a:prstGeom prst="rect">
            <a:avLst/>
          </a:prstGeom>
          <a:noFill/>
          <a:ln>
            <a:noFill/>
          </a:ln>
        </p:spPr>
      </p:pic>
      <p:sp>
        <p:nvSpPr>
          <p:cNvPr id="133" name="Google Shape;133;p16"/>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
        <p:nvSpPr>
          <p:cNvPr id="134" name="Google Shape;134;p16"/>
          <p:cNvSpPr/>
          <p:nvPr/>
        </p:nvSpPr>
        <p:spPr>
          <a:xfrm>
            <a:off x="1614552" y="2720175"/>
            <a:ext cx="2743200" cy="590100"/>
          </a:xfrm>
          <a:prstGeom prst="roundRect">
            <a:avLst>
              <a:gd fmla="val 50000" name="adj"/>
            </a:avLst>
          </a:prstGeom>
          <a:solidFill>
            <a:srgbClr val="0D5CDF"/>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1300">
                <a:solidFill>
                  <a:srgbClr val="FFFFFF"/>
                </a:solidFill>
                <a:latin typeface="Roboto"/>
                <a:ea typeface="Roboto"/>
                <a:cs typeface="Roboto"/>
                <a:sym typeface="Roboto"/>
              </a:rPr>
              <a:t>Client Meeting</a:t>
            </a:r>
            <a:endParaRPr sz="1900">
              <a:solidFill>
                <a:srgbClr val="FFFFFF"/>
              </a:solidFill>
            </a:endParaRPr>
          </a:p>
        </p:txBody>
      </p:sp>
      <p:sp>
        <p:nvSpPr>
          <p:cNvPr id="135" name="Google Shape;135;p16"/>
          <p:cNvSpPr/>
          <p:nvPr/>
        </p:nvSpPr>
        <p:spPr>
          <a:xfrm>
            <a:off x="1614850" y="3892150"/>
            <a:ext cx="2743200" cy="590100"/>
          </a:xfrm>
          <a:prstGeom prst="roundRect">
            <a:avLst>
              <a:gd fmla="val 50000" name="adj"/>
            </a:avLst>
          </a:prstGeom>
          <a:solidFill>
            <a:srgbClr val="307AF3"/>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1300">
                <a:solidFill>
                  <a:srgbClr val="FFFFFF"/>
                </a:solidFill>
                <a:latin typeface="Roboto"/>
                <a:ea typeface="Roboto"/>
                <a:cs typeface="Roboto"/>
                <a:sym typeface="Roboto"/>
              </a:rPr>
              <a:t>Research &amp; Testing</a:t>
            </a:r>
            <a:endParaRPr sz="1900">
              <a:solidFill>
                <a:srgbClr val="FFFFFF"/>
              </a:solidFill>
            </a:endParaRPr>
          </a:p>
        </p:txBody>
      </p:sp>
      <p:sp>
        <p:nvSpPr>
          <p:cNvPr id="136" name="Google Shape;136;p16"/>
          <p:cNvSpPr/>
          <p:nvPr/>
        </p:nvSpPr>
        <p:spPr>
          <a:xfrm>
            <a:off x="1614850" y="5064125"/>
            <a:ext cx="2743200" cy="590100"/>
          </a:xfrm>
          <a:prstGeom prst="roundRect">
            <a:avLst>
              <a:gd fmla="val 50000" name="adj"/>
            </a:avLst>
          </a:prstGeom>
          <a:solidFill>
            <a:srgbClr val="307AF3"/>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1300">
                <a:solidFill>
                  <a:srgbClr val="FFFFFF"/>
                </a:solidFill>
                <a:latin typeface="Roboto"/>
                <a:ea typeface="Roboto"/>
                <a:cs typeface="Roboto"/>
                <a:sym typeface="Roboto"/>
              </a:rPr>
              <a:t>Feedback &amp; Discussion</a:t>
            </a:r>
            <a:endParaRPr sz="1900">
              <a:solidFill>
                <a:srgbClr val="FFFFFF"/>
              </a:solidFill>
            </a:endParaRPr>
          </a:p>
        </p:txBody>
      </p:sp>
      <p:cxnSp>
        <p:nvCxnSpPr>
          <p:cNvPr id="137" name="Google Shape;137;p16"/>
          <p:cNvCxnSpPr>
            <a:stCxn id="135" idx="2"/>
            <a:endCxn id="136" idx="0"/>
          </p:cNvCxnSpPr>
          <p:nvPr/>
        </p:nvCxnSpPr>
        <p:spPr>
          <a:xfrm flipH="1" rot="-5400000">
            <a:off x="2695750" y="4772950"/>
            <a:ext cx="582000" cy="600"/>
          </a:xfrm>
          <a:prstGeom prst="bentConnector3">
            <a:avLst>
              <a:gd fmla="val 49989" name="adj1"/>
            </a:avLst>
          </a:prstGeom>
          <a:noFill/>
          <a:ln cap="flat" cmpd="sng" w="9525">
            <a:solidFill>
              <a:srgbClr val="C2C2C2"/>
            </a:solidFill>
            <a:prstDash val="solid"/>
            <a:round/>
            <a:headEnd len="sm" w="sm" type="none"/>
            <a:tailEnd len="sm" w="sm" type="none"/>
          </a:ln>
        </p:spPr>
      </p:cxnSp>
      <p:cxnSp>
        <p:nvCxnSpPr>
          <p:cNvPr id="138" name="Google Shape;138;p16"/>
          <p:cNvCxnSpPr>
            <a:stCxn id="135" idx="0"/>
            <a:endCxn id="134" idx="2"/>
          </p:cNvCxnSpPr>
          <p:nvPr/>
        </p:nvCxnSpPr>
        <p:spPr>
          <a:xfrm rot="-5400000">
            <a:off x="2695750" y="3600850"/>
            <a:ext cx="582000" cy="600"/>
          </a:xfrm>
          <a:prstGeom prst="bentConnector3">
            <a:avLst>
              <a:gd fmla="val 49989" name="adj1"/>
            </a:avLst>
          </a:prstGeom>
          <a:noFill/>
          <a:ln cap="flat" cmpd="sng" w="9525">
            <a:solidFill>
              <a:srgbClr val="C2C2C2"/>
            </a:solidFill>
            <a:prstDash val="solid"/>
            <a:round/>
            <a:headEnd len="sm" w="sm" type="none"/>
            <a:tailEnd len="sm" w="sm" type="none"/>
          </a:ln>
        </p:spPr>
      </p:cxnSp>
      <p:grpSp>
        <p:nvGrpSpPr>
          <p:cNvPr id="139" name="Google Shape;139;p16"/>
          <p:cNvGrpSpPr/>
          <p:nvPr/>
        </p:nvGrpSpPr>
        <p:grpSpPr>
          <a:xfrm>
            <a:off x="7495373" y="4775694"/>
            <a:ext cx="2077805" cy="1064601"/>
            <a:chOff x="3071458" y="2013725"/>
            <a:chExt cx="1944600" cy="750300"/>
          </a:xfrm>
        </p:grpSpPr>
        <p:sp>
          <p:nvSpPr>
            <p:cNvPr id="140" name="Google Shape;140;p16"/>
            <p:cNvSpPr/>
            <p:nvPr/>
          </p:nvSpPr>
          <p:spPr>
            <a:xfrm flipH="1" rot="10800000">
              <a:off x="3071458" y="2013725"/>
              <a:ext cx="1944600" cy="750300"/>
            </a:xfrm>
            <a:prstGeom prst="round2DiagRect">
              <a:avLst>
                <a:gd fmla="val 0" name="adj1"/>
                <a:gd fmla="val 17764"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1" name="Google Shape;141;p16"/>
            <p:cNvSpPr txBox="1"/>
            <p:nvPr/>
          </p:nvSpPr>
          <p:spPr>
            <a:xfrm>
              <a:off x="3453948" y="2227293"/>
              <a:ext cx="1477500" cy="459900"/>
            </a:xfrm>
            <a:prstGeom prst="rect">
              <a:avLst/>
            </a:prstGeom>
            <a:no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nvme_tla.py</a:t>
              </a:r>
              <a:endParaRPr sz="1500">
                <a:solidFill>
                  <a:srgbClr val="FFFFFF"/>
                </a:solidFill>
                <a:latin typeface="Roboto"/>
                <a:ea typeface="Roboto"/>
                <a:cs typeface="Roboto"/>
                <a:sym typeface="Roboto"/>
              </a:endParaRPr>
            </a:p>
          </p:txBody>
        </p:sp>
      </p:grpSp>
      <p:grpSp>
        <p:nvGrpSpPr>
          <p:cNvPr id="142" name="Google Shape;142;p16"/>
          <p:cNvGrpSpPr/>
          <p:nvPr/>
        </p:nvGrpSpPr>
        <p:grpSpPr>
          <a:xfrm>
            <a:off x="5417578" y="4774495"/>
            <a:ext cx="2077805" cy="1040645"/>
            <a:chOff x="1126863" y="2013875"/>
            <a:chExt cx="1944600" cy="1569600"/>
          </a:xfrm>
        </p:grpSpPr>
        <p:sp>
          <p:nvSpPr>
            <p:cNvPr id="143" name="Google Shape;143;p16"/>
            <p:cNvSpPr/>
            <p:nvPr/>
          </p:nvSpPr>
          <p:spPr>
            <a:xfrm>
              <a:off x="1126863" y="2013875"/>
              <a:ext cx="1944600" cy="1569600"/>
            </a:xfrm>
            <a:prstGeom prst="round2DiagRect">
              <a:avLst>
                <a:gd fmla="val 0" name="adj1"/>
                <a:gd fmla="val 17764" name="adj2"/>
              </a:avLst>
            </a:prstGeom>
            <a:solidFill>
              <a:srgbClr val="307AF3"/>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4" name="Google Shape;144;p16"/>
            <p:cNvSpPr txBox="1"/>
            <p:nvPr/>
          </p:nvSpPr>
          <p:spPr>
            <a:xfrm>
              <a:off x="1697746" y="2486129"/>
              <a:ext cx="1074300" cy="459900"/>
            </a:xfrm>
            <a:prstGeom prst="rect">
              <a:avLst/>
            </a:prstGeom>
            <a:no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TLA+ File</a:t>
              </a:r>
              <a:endParaRPr sz="1500">
                <a:solidFill>
                  <a:srgbClr val="FFFFFF"/>
                </a:solidFill>
                <a:latin typeface="Roboto"/>
                <a:ea typeface="Roboto"/>
                <a:cs typeface="Roboto"/>
                <a:sym typeface="Roboto"/>
              </a:endParaRPr>
            </a:p>
          </p:txBody>
        </p:sp>
      </p:grpSp>
      <p:grpSp>
        <p:nvGrpSpPr>
          <p:cNvPr id="145" name="Google Shape;145;p16"/>
          <p:cNvGrpSpPr/>
          <p:nvPr/>
        </p:nvGrpSpPr>
        <p:grpSpPr>
          <a:xfrm>
            <a:off x="9572852" y="4755983"/>
            <a:ext cx="2756407" cy="1104371"/>
            <a:chOff x="5015938" y="1987597"/>
            <a:chExt cx="3442067" cy="1569600"/>
          </a:xfrm>
        </p:grpSpPr>
        <p:sp>
          <p:nvSpPr>
            <p:cNvPr id="146" name="Google Shape;146;p16"/>
            <p:cNvSpPr/>
            <p:nvPr/>
          </p:nvSpPr>
          <p:spPr>
            <a:xfrm>
              <a:off x="5015938" y="1987597"/>
              <a:ext cx="3001200" cy="1569600"/>
            </a:xfrm>
            <a:prstGeom prst="round2DiagRect">
              <a:avLst>
                <a:gd fmla="val 0" name="adj1"/>
                <a:gd fmla="val 17764" name="adj2"/>
              </a:avLst>
            </a:prstGeom>
            <a:solidFill>
              <a:srgbClr val="0942A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p:txBody>
        </p:sp>
        <p:sp>
          <p:nvSpPr>
            <p:cNvPr id="147" name="Google Shape;147;p16"/>
            <p:cNvSpPr txBox="1"/>
            <p:nvPr/>
          </p:nvSpPr>
          <p:spPr>
            <a:xfrm>
              <a:off x="5456805" y="2501355"/>
              <a:ext cx="3001200" cy="504000"/>
            </a:xfrm>
            <a:prstGeom prst="rect">
              <a:avLst/>
            </a:prstGeom>
            <a:no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nvme_cli_interface.py</a:t>
              </a:r>
              <a:endParaRPr sz="1500">
                <a:solidFill>
                  <a:srgbClr val="FFFFFF"/>
                </a:solidFill>
                <a:latin typeface="Roboto"/>
                <a:ea typeface="Roboto"/>
                <a:cs typeface="Roboto"/>
                <a:sym typeface="Roboto"/>
              </a:endParaRPr>
            </a:p>
          </p:txBody>
        </p:sp>
      </p:grpSp>
      <p:grpSp>
        <p:nvGrpSpPr>
          <p:cNvPr id="148" name="Google Shape;148;p16"/>
          <p:cNvGrpSpPr/>
          <p:nvPr/>
        </p:nvGrpSpPr>
        <p:grpSpPr>
          <a:xfrm>
            <a:off x="9452543" y="5130793"/>
            <a:ext cx="279450" cy="354595"/>
            <a:chOff x="4858109" y="2631368"/>
            <a:chExt cx="316442" cy="315000"/>
          </a:xfrm>
        </p:grpSpPr>
        <p:sp>
          <p:nvSpPr>
            <p:cNvPr id="149" name="Google Shape;149;p16"/>
            <p:cNvSpPr/>
            <p:nvPr/>
          </p:nvSpPr>
          <p:spPr>
            <a:xfrm>
              <a:off x="4859551" y="2631368"/>
              <a:ext cx="315000" cy="315000"/>
            </a:xfrm>
            <a:prstGeom prst="ellipse">
              <a:avLst/>
            </a:prstGeom>
            <a:solidFill>
              <a:srgbClr val="FFFFF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0" name="Google Shape;150;p16"/>
            <p:cNvSpPr/>
            <p:nvPr/>
          </p:nvSpPr>
          <p:spPr>
            <a:xfrm>
              <a:off x="4858109" y="2739300"/>
              <a:ext cx="239100" cy="99000"/>
            </a:xfrm>
            <a:prstGeom prst="rightArrow">
              <a:avLst>
                <a:gd fmla="val 32020" name="adj1"/>
                <a:gd fmla="val 66970"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br>
                <a:rPr lang="en-US" sz="1900"/>
              </a:br>
              <a:endParaRPr sz="1900"/>
            </a:p>
          </p:txBody>
        </p:sp>
      </p:grpSp>
      <p:grpSp>
        <p:nvGrpSpPr>
          <p:cNvPr id="151" name="Google Shape;151;p16"/>
          <p:cNvGrpSpPr/>
          <p:nvPr/>
        </p:nvGrpSpPr>
        <p:grpSpPr>
          <a:xfrm>
            <a:off x="7435695" y="5117487"/>
            <a:ext cx="279450" cy="354595"/>
            <a:chOff x="4858109" y="2631368"/>
            <a:chExt cx="316442" cy="315000"/>
          </a:xfrm>
        </p:grpSpPr>
        <p:sp>
          <p:nvSpPr>
            <p:cNvPr id="152" name="Google Shape;152;p16"/>
            <p:cNvSpPr/>
            <p:nvPr/>
          </p:nvSpPr>
          <p:spPr>
            <a:xfrm>
              <a:off x="4859551" y="2631368"/>
              <a:ext cx="315000" cy="315000"/>
            </a:xfrm>
            <a:prstGeom prst="ellipse">
              <a:avLst/>
            </a:prstGeom>
            <a:solidFill>
              <a:srgbClr val="FFFFF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3" name="Google Shape;153;p16"/>
            <p:cNvSpPr/>
            <p:nvPr/>
          </p:nvSpPr>
          <p:spPr>
            <a:xfrm>
              <a:off x="4858109" y="2739300"/>
              <a:ext cx="239100" cy="99000"/>
            </a:xfrm>
            <a:prstGeom prst="rightArrow">
              <a:avLst>
                <a:gd fmla="val 32020" name="adj1"/>
                <a:gd fmla="val 66970"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br>
                <a:rPr lang="en-US" sz="1900"/>
              </a:br>
              <a:endParaRPr sz="1900"/>
            </a:p>
          </p:txBody>
        </p:sp>
      </p:grpSp>
      <p:sp>
        <p:nvSpPr>
          <p:cNvPr id="154" name="Google Shape;154;p16"/>
          <p:cNvSpPr txBox="1"/>
          <p:nvPr/>
        </p:nvSpPr>
        <p:spPr>
          <a:xfrm>
            <a:off x="7511875" y="4118975"/>
            <a:ext cx="20448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400">
                <a:solidFill>
                  <a:srgbClr val="003466"/>
                </a:solidFill>
                <a:latin typeface="Calibri"/>
                <a:ea typeface="Calibri"/>
                <a:cs typeface="Calibri"/>
                <a:sym typeface="Calibri"/>
              </a:rPr>
              <a:t>TLA+ Parsing</a:t>
            </a:r>
            <a:endParaRPr b="1" sz="2400">
              <a:solidFill>
                <a:srgbClr val="003466"/>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pic>
        <p:nvPicPr>
          <p:cNvPr id="160" name="Google Shape;160;p17"/>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61" name="Google Shape;161;p17"/>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Risks and </a:t>
            </a:r>
            <a:r>
              <a:rPr b="1" lang="en-US" sz="5400">
                <a:solidFill>
                  <a:schemeClr val="lt1"/>
                </a:solidFill>
                <a:latin typeface="Arial"/>
                <a:ea typeface="Arial"/>
                <a:cs typeface="Arial"/>
                <a:sym typeface="Arial"/>
              </a:rPr>
              <a:t>Feasibility</a:t>
            </a:r>
            <a:endParaRPr sz="5400">
              <a:solidFill>
                <a:schemeClr val="lt1"/>
              </a:solidFill>
            </a:endParaRPr>
          </a:p>
        </p:txBody>
      </p:sp>
      <p:sp>
        <p:nvSpPr>
          <p:cNvPr id="162" name="Google Shape;162;p17"/>
          <p:cNvSpPr txBox="1"/>
          <p:nvPr/>
        </p:nvSpPr>
        <p:spPr>
          <a:xfrm>
            <a:off x="6686876" y="3599894"/>
            <a:ext cx="2454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Risks</a:t>
            </a:r>
            <a:endParaRPr/>
          </a:p>
        </p:txBody>
      </p:sp>
      <p:sp>
        <p:nvSpPr>
          <p:cNvPr id="163" name="Google Shape;163;p17"/>
          <p:cNvSpPr txBox="1"/>
          <p:nvPr/>
        </p:nvSpPr>
        <p:spPr>
          <a:xfrm>
            <a:off x="6683150" y="4096803"/>
            <a:ext cx="4881600" cy="705000"/>
          </a:xfrm>
          <a:prstGeom prst="rect">
            <a:avLst/>
          </a:prstGeom>
          <a:noFill/>
          <a:ln>
            <a:noFill/>
          </a:ln>
        </p:spPr>
        <p:txBody>
          <a:bodyPr anchorCtr="0" anchor="t" bIns="45700" lIns="91425" spcFirstLastPara="1" rIns="91425" wrap="square" tIns="45700">
            <a:normAutofit fontScale="92500" lnSpcReduction="20000"/>
          </a:bodyPr>
          <a:lstStyle/>
          <a:p>
            <a:pPr indent="0" lvl="0" marL="0" marR="0" rtl="0" algn="l">
              <a:lnSpc>
                <a:spcPct val="100000"/>
              </a:lnSpc>
              <a:spcBef>
                <a:spcPts val="0"/>
              </a:spcBef>
              <a:spcAft>
                <a:spcPts val="0"/>
              </a:spcAft>
              <a:buClr>
                <a:srgbClr val="003466"/>
              </a:buClr>
              <a:buSzPct val="100000"/>
              <a:buFont typeface="Arial"/>
              <a:buNone/>
            </a:pPr>
            <a:r>
              <a:rPr lang="en-US" sz="1800">
                <a:solidFill>
                  <a:srgbClr val="003466"/>
                </a:solidFill>
              </a:rPr>
              <a:t>There are a few risks involved with NVMe validation, </a:t>
            </a:r>
            <a:r>
              <a:rPr lang="en-US" sz="1800">
                <a:solidFill>
                  <a:srgbClr val="003466"/>
                </a:solidFill>
              </a:rPr>
              <a:t>specifically pertaining to firmware and low level operating system issues.</a:t>
            </a:r>
            <a:endParaRPr/>
          </a:p>
        </p:txBody>
      </p:sp>
      <p:sp>
        <p:nvSpPr>
          <p:cNvPr id="164" name="Google Shape;164;p17"/>
          <p:cNvSpPr txBox="1"/>
          <p:nvPr/>
        </p:nvSpPr>
        <p:spPr>
          <a:xfrm>
            <a:off x="6641155" y="4860841"/>
            <a:ext cx="4965600" cy="1096800"/>
          </a:xfrm>
          <a:prstGeom prst="rect">
            <a:avLst/>
          </a:prstGeom>
          <a:noFill/>
          <a:ln>
            <a:noFill/>
          </a:ln>
        </p:spPr>
        <p:txBody>
          <a:bodyPr anchorCtr="0" anchor="t" bIns="45700" lIns="91425" spcFirstLastPara="1" rIns="91425" wrap="square" tIns="45700">
            <a:spAutoFit/>
          </a:bodyPr>
          <a:lstStyle/>
          <a:p>
            <a:pPr indent="-342900" lvl="0" marL="457200" rtl="0" algn="l">
              <a:lnSpc>
                <a:spcPct val="90000"/>
              </a:lnSpc>
              <a:spcBef>
                <a:spcPts val="1000"/>
              </a:spcBef>
              <a:spcAft>
                <a:spcPts val="0"/>
              </a:spcAft>
              <a:buClr>
                <a:srgbClr val="002455"/>
              </a:buClr>
              <a:buSzPts val="1800"/>
              <a:buChar char="•"/>
            </a:pPr>
            <a:r>
              <a:rPr lang="en-US" sz="1800">
                <a:solidFill>
                  <a:srgbClr val="002455"/>
                </a:solidFill>
              </a:rPr>
              <a:t>Hardware</a:t>
            </a:r>
            <a:endParaRPr sz="1800">
              <a:solidFill>
                <a:srgbClr val="002455"/>
              </a:solidFill>
            </a:endParaRPr>
          </a:p>
          <a:p>
            <a:pPr indent="-342900" lvl="0" marL="457200" rtl="0" algn="l">
              <a:lnSpc>
                <a:spcPct val="90000"/>
              </a:lnSpc>
              <a:spcBef>
                <a:spcPts val="1000"/>
              </a:spcBef>
              <a:spcAft>
                <a:spcPts val="0"/>
              </a:spcAft>
              <a:buClr>
                <a:srgbClr val="002455"/>
              </a:buClr>
              <a:buSzPts val="1800"/>
              <a:buChar char="•"/>
            </a:pPr>
            <a:r>
              <a:rPr lang="en-US" sz="1800">
                <a:solidFill>
                  <a:srgbClr val="002455"/>
                </a:solidFill>
              </a:rPr>
              <a:t>Software</a:t>
            </a:r>
            <a:endParaRPr sz="1800">
              <a:solidFill>
                <a:srgbClr val="002455"/>
              </a:solidFill>
            </a:endParaRPr>
          </a:p>
          <a:p>
            <a:pPr indent="-342900" lvl="0" marL="457200" rtl="0" algn="l">
              <a:lnSpc>
                <a:spcPct val="90000"/>
              </a:lnSpc>
              <a:spcBef>
                <a:spcPts val="1000"/>
              </a:spcBef>
              <a:spcAft>
                <a:spcPts val="0"/>
              </a:spcAft>
              <a:buClr>
                <a:srgbClr val="002455"/>
              </a:buClr>
              <a:buSzPts val="1800"/>
              <a:buChar char="•"/>
            </a:pPr>
            <a:r>
              <a:rPr lang="en-US" sz="1800">
                <a:solidFill>
                  <a:srgbClr val="002455"/>
                </a:solidFill>
              </a:rPr>
              <a:t>Development issues</a:t>
            </a:r>
            <a:endParaRPr sz="1800">
              <a:solidFill>
                <a:srgbClr val="002455"/>
              </a:solidFill>
            </a:endParaRPr>
          </a:p>
        </p:txBody>
      </p:sp>
      <p:grpSp>
        <p:nvGrpSpPr>
          <p:cNvPr id="165" name="Google Shape;165;p17"/>
          <p:cNvGrpSpPr/>
          <p:nvPr/>
        </p:nvGrpSpPr>
        <p:grpSpPr>
          <a:xfrm>
            <a:off x="570536" y="3702944"/>
            <a:ext cx="6112617" cy="2254709"/>
            <a:chOff x="8059561" y="1879594"/>
            <a:chExt cx="6112617" cy="2254709"/>
          </a:xfrm>
        </p:grpSpPr>
        <p:sp>
          <p:nvSpPr>
            <p:cNvPr id="166" name="Google Shape;166;p17"/>
            <p:cNvSpPr txBox="1"/>
            <p:nvPr/>
          </p:nvSpPr>
          <p:spPr>
            <a:xfrm>
              <a:off x="8059561" y="1879594"/>
              <a:ext cx="2454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Feasibility</a:t>
              </a:r>
              <a:endParaRPr/>
            </a:p>
          </p:txBody>
        </p:sp>
        <p:sp>
          <p:nvSpPr>
            <p:cNvPr id="167" name="Google Shape;167;p17"/>
            <p:cNvSpPr txBox="1"/>
            <p:nvPr/>
          </p:nvSpPr>
          <p:spPr>
            <a:xfrm>
              <a:off x="8073475" y="2376504"/>
              <a:ext cx="4881600" cy="625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003466"/>
                </a:buClr>
                <a:buSzPts val="1800"/>
                <a:buFont typeface="Arial"/>
                <a:buNone/>
              </a:pPr>
              <a:r>
                <a:rPr lang="en-US"/>
                <a:t>The minimum viable product is </a:t>
              </a:r>
              <a:r>
                <a:rPr lang="en-US"/>
                <a:t>feasible</a:t>
              </a:r>
              <a:r>
                <a:rPr lang="en-US"/>
                <a:t> with some overhead for unexpected issues given our </a:t>
              </a:r>
              <a:r>
                <a:rPr lang="en-US"/>
                <a:t>constraints. </a:t>
              </a:r>
              <a:endParaRPr/>
            </a:p>
          </p:txBody>
        </p:sp>
        <p:sp>
          <p:nvSpPr>
            <p:cNvPr id="168" name="Google Shape;168;p17"/>
            <p:cNvSpPr txBox="1"/>
            <p:nvPr/>
          </p:nvSpPr>
          <p:spPr>
            <a:xfrm>
              <a:off x="8073478" y="3037503"/>
              <a:ext cx="6098700" cy="1096800"/>
            </a:xfrm>
            <a:prstGeom prst="rect">
              <a:avLst/>
            </a:prstGeom>
            <a:noFill/>
            <a:ln>
              <a:noFill/>
            </a:ln>
          </p:spPr>
          <p:txBody>
            <a:bodyPr anchorCtr="0" anchor="t" bIns="45700" lIns="91425" spcFirstLastPara="1" rIns="91425" wrap="square" tIns="45700">
              <a:spAutoFit/>
            </a:bodyPr>
            <a:lstStyle/>
            <a:p>
              <a:pPr indent="-228600" lvl="0" marL="228600" marR="0" rtl="0" algn="l">
                <a:lnSpc>
                  <a:spcPct val="90000"/>
                </a:lnSpc>
                <a:spcBef>
                  <a:spcPts val="0"/>
                </a:spcBef>
                <a:spcAft>
                  <a:spcPts val="0"/>
                </a:spcAft>
                <a:buClr>
                  <a:srgbClr val="002455"/>
                </a:buClr>
                <a:buSzPts val="1800"/>
                <a:buFont typeface="Arial"/>
                <a:buChar char="•"/>
              </a:pPr>
              <a:r>
                <a:rPr lang="en-US" sz="1800">
                  <a:solidFill>
                    <a:srgbClr val="002455"/>
                  </a:solidFill>
                </a:rPr>
                <a:t>Technical compatibility</a:t>
              </a:r>
              <a:endParaRPr/>
            </a:p>
            <a:p>
              <a:pPr indent="-228600" lvl="0" marL="228600" marR="0" rtl="0" algn="l">
                <a:lnSpc>
                  <a:spcPct val="90000"/>
                </a:lnSpc>
                <a:spcBef>
                  <a:spcPts val="1000"/>
                </a:spcBef>
                <a:spcAft>
                  <a:spcPts val="0"/>
                </a:spcAft>
                <a:buClr>
                  <a:srgbClr val="002455"/>
                </a:buClr>
                <a:buSzPts val="1800"/>
                <a:buFont typeface="Arial"/>
                <a:buChar char="•"/>
              </a:pPr>
              <a:r>
                <a:rPr lang="en-US" sz="1800">
                  <a:solidFill>
                    <a:srgbClr val="002455"/>
                  </a:solidFill>
                </a:rPr>
                <a:t>Resources</a:t>
              </a:r>
              <a:endParaRPr/>
            </a:p>
            <a:p>
              <a:pPr indent="-228600" lvl="0" marL="228600" marR="0" rtl="0" algn="l">
                <a:lnSpc>
                  <a:spcPct val="90000"/>
                </a:lnSpc>
                <a:spcBef>
                  <a:spcPts val="1000"/>
                </a:spcBef>
                <a:spcAft>
                  <a:spcPts val="0"/>
                </a:spcAft>
                <a:buClr>
                  <a:srgbClr val="002455"/>
                </a:buClr>
                <a:buSzPts val="1800"/>
                <a:buFont typeface="Arial"/>
                <a:buChar char="•"/>
              </a:pPr>
              <a:r>
                <a:rPr lang="en-US" sz="1800">
                  <a:solidFill>
                    <a:srgbClr val="002455"/>
                  </a:solidFill>
                </a:rPr>
                <a:t>Timeline </a:t>
              </a:r>
              <a:endParaRPr/>
            </a:p>
          </p:txBody>
        </p:sp>
      </p:grpSp>
      <p:pic>
        <p:nvPicPr>
          <p:cNvPr id="169" name="Google Shape;169;p17"/>
          <p:cNvPicPr preferRelativeResize="0"/>
          <p:nvPr/>
        </p:nvPicPr>
        <p:blipFill rotWithShape="1">
          <a:blip r:embed="rId4">
            <a:alphaModFix/>
          </a:blip>
          <a:srcRect b="0" l="0" r="0" t="0"/>
          <a:stretch/>
        </p:blipFill>
        <p:spPr>
          <a:xfrm>
            <a:off x="3854647" y="6494801"/>
            <a:ext cx="4473114" cy="160178"/>
          </a:xfrm>
          <a:prstGeom prst="rect">
            <a:avLst/>
          </a:prstGeom>
          <a:noFill/>
          <a:ln>
            <a:noFill/>
          </a:ln>
        </p:spPr>
      </p:pic>
      <p:sp>
        <p:nvSpPr>
          <p:cNvPr id="170" name="Google Shape;170;p1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
        <p:nvSpPr>
          <p:cNvPr id="171" name="Google Shape;171;p17"/>
          <p:cNvSpPr txBox="1"/>
          <p:nvPr/>
        </p:nvSpPr>
        <p:spPr>
          <a:xfrm>
            <a:off x="570525" y="1720400"/>
            <a:ext cx="10279800" cy="18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500">
                <a:solidFill>
                  <a:srgbClr val="003466"/>
                </a:solidFill>
                <a:latin typeface="Calibri"/>
                <a:ea typeface="Calibri"/>
                <a:cs typeface="Calibri"/>
                <a:sym typeface="Calibri"/>
              </a:rPr>
              <a:t>Challenges</a:t>
            </a:r>
            <a:endParaRPr b="1" sz="2500">
              <a:solidFill>
                <a:srgbClr val="003466"/>
              </a:solidFill>
              <a:latin typeface="Calibri"/>
              <a:ea typeface="Calibri"/>
              <a:cs typeface="Calibri"/>
              <a:sym typeface="Calibri"/>
            </a:endParaRPr>
          </a:p>
          <a:p>
            <a:pPr indent="-298450" lvl="0" marL="457200" rtl="0" algn="l">
              <a:spcBef>
                <a:spcPts val="0"/>
              </a:spcBef>
              <a:spcAft>
                <a:spcPts val="0"/>
              </a:spcAft>
              <a:buClr>
                <a:srgbClr val="003466"/>
              </a:buClr>
              <a:buSzPts val="1100"/>
              <a:buFont typeface="Calibri"/>
              <a:buChar char="●"/>
            </a:pPr>
            <a:r>
              <a:rPr lang="en-US" sz="1800">
                <a:solidFill>
                  <a:srgbClr val="003466"/>
                </a:solidFill>
                <a:latin typeface="Calibri"/>
                <a:ea typeface="Calibri"/>
                <a:cs typeface="Calibri"/>
                <a:sym typeface="Calibri"/>
              </a:rPr>
              <a:t>Limited test output</a:t>
            </a:r>
            <a:endParaRPr sz="1800">
              <a:solidFill>
                <a:srgbClr val="003466"/>
              </a:solidFill>
              <a:latin typeface="Calibri"/>
              <a:ea typeface="Calibri"/>
              <a:cs typeface="Calibri"/>
              <a:sym typeface="Calibri"/>
            </a:endParaRPr>
          </a:p>
          <a:p>
            <a:pPr indent="-298450" lvl="0" marL="457200" rtl="0" algn="l">
              <a:spcBef>
                <a:spcPts val="0"/>
              </a:spcBef>
              <a:spcAft>
                <a:spcPts val="0"/>
              </a:spcAft>
              <a:buClr>
                <a:srgbClr val="003466"/>
              </a:buClr>
              <a:buSzPts val="1100"/>
              <a:buFont typeface="Calibri"/>
              <a:buChar char="●"/>
            </a:pPr>
            <a:r>
              <a:rPr lang="en-US" sz="1800">
                <a:solidFill>
                  <a:srgbClr val="003466"/>
                </a:solidFill>
                <a:latin typeface="Calibri"/>
                <a:ea typeface="Calibri"/>
                <a:cs typeface="Calibri"/>
                <a:sym typeface="Calibri"/>
              </a:rPr>
              <a:t>Deep nvme knowledge</a:t>
            </a:r>
            <a:endParaRPr sz="1800">
              <a:solidFill>
                <a:srgbClr val="003466"/>
              </a:solidFill>
              <a:latin typeface="Calibri"/>
              <a:ea typeface="Calibri"/>
              <a:cs typeface="Calibri"/>
              <a:sym typeface="Calibri"/>
            </a:endParaRPr>
          </a:p>
          <a:p>
            <a:pPr indent="-298450" lvl="0" marL="457200" rtl="0" algn="l">
              <a:spcBef>
                <a:spcPts val="0"/>
              </a:spcBef>
              <a:spcAft>
                <a:spcPts val="0"/>
              </a:spcAft>
              <a:buClr>
                <a:srgbClr val="003466"/>
              </a:buClr>
              <a:buSzPts val="1100"/>
              <a:buFont typeface="Calibri"/>
              <a:buChar char="●"/>
            </a:pPr>
            <a:r>
              <a:rPr lang="en-US" sz="1800">
                <a:solidFill>
                  <a:srgbClr val="003466"/>
                </a:solidFill>
                <a:latin typeface="Calibri"/>
                <a:ea typeface="Calibri"/>
                <a:cs typeface="Calibri"/>
                <a:sym typeface="Calibri"/>
              </a:rPr>
              <a:t>Timeline</a:t>
            </a:r>
            <a:endParaRPr sz="1800">
              <a:solidFill>
                <a:srgbClr val="003466"/>
              </a:solidFill>
              <a:latin typeface="Calibri"/>
              <a:ea typeface="Calibri"/>
              <a:cs typeface="Calibri"/>
              <a:sym typeface="Calibri"/>
            </a:endParaRPr>
          </a:p>
          <a:p>
            <a:pPr indent="0" lvl="0" marL="0" rtl="0" algn="l">
              <a:spcBef>
                <a:spcPts val="0"/>
              </a:spcBef>
              <a:spcAft>
                <a:spcPts val="0"/>
              </a:spcAft>
              <a:buNone/>
            </a:pPr>
            <a:r>
              <a:t/>
            </a:r>
            <a:endParaRPr sz="1800">
              <a:solidFill>
                <a:srgbClr val="003466"/>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pic>
        <p:nvPicPr>
          <p:cNvPr id="177" name="Google Shape;177;p18"/>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78" name="Google Shape;178;p18"/>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Risks and Feasibility</a:t>
            </a:r>
            <a:endParaRPr sz="5400">
              <a:solidFill>
                <a:schemeClr val="lt1"/>
              </a:solidFill>
            </a:endParaRPr>
          </a:p>
        </p:txBody>
      </p:sp>
      <p:pic>
        <p:nvPicPr>
          <p:cNvPr id="179" name="Google Shape;179;p18"/>
          <p:cNvPicPr preferRelativeResize="0"/>
          <p:nvPr/>
        </p:nvPicPr>
        <p:blipFill rotWithShape="1">
          <a:blip r:embed="rId4">
            <a:alphaModFix/>
          </a:blip>
          <a:srcRect b="0" l="0" r="0" t="0"/>
          <a:stretch/>
        </p:blipFill>
        <p:spPr>
          <a:xfrm>
            <a:off x="3854647" y="6494801"/>
            <a:ext cx="4473114" cy="160178"/>
          </a:xfrm>
          <a:prstGeom prst="rect">
            <a:avLst/>
          </a:prstGeom>
          <a:noFill/>
          <a:ln>
            <a:noFill/>
          </a:ln>
        </p:spPr>
      </p:pic>
      <p:sp>
        <p:nvSpPr>
          <p:cNvPr id="180" name="Google Shape;180;p1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graphicFrame>
        <p:nvGraphicFramePr>
          <p:cNvPr id="181" name="Google Shape;181;p18"/>
          <p:cNvGraphicFramePr/>
          <p:nvPr/>
        </p:nvGraphicFramePr>
        <p:xfrm>
          <a:off x="712450" y="1879600"/>
          <a:ext cx="3000000" cy="3000000"/>
        </p:xfrm>
        <a:graphic>
          <a:graphicData uri="http://schemas.openxmlformats.org/drawingml/2006/table">
            <a:tbl>
              <a:tblPr>
                <a:noFill/>
                <a:tableStyleId>{162253CD-6FF5-410C-86DA-4612CFE69422}</a:tableStyleId>
              </a:tblPr>
              <a:tblGrid>
                <a:gridCol w="1684550"/>
                <a:gridCol w="2645050"/>
                <a:gridCol w="2911025"/>
                <a:gridCol w="3516875"/>
              </a:tblGrid>
              <a:tr h="476725">
                <a:tc>
                  <a:txBody>
                    <a:bodyPr/>
                    <a:lstStyle/>
                    <a:p>
                      <a:pPr indent="0" lvl="0" marL="0" rtl="0" algn="l">
                        <a:lnSpc>
                          <a:spcPct val="115000"/>
                        </a:lnSpc>
                        <a:spcBef>
                          <a:spcPts val="0"/>
                        </a:spcBef>
                        <a:spcAft>
                          <a:spcPts val="0"/>
                        </a:spcAft>
                        <a:buNone/>
                      </a:pPr>
                      <a:r>
                        <a:t/>
                      </a:r>
                      <a:endParaRPr sz="1000"/>
                    </a:p>
                  </a:txBody>
                  <a:tcPr marT="25400" marB="25400" marR="25400" marL="25400" anchor="ctr">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solidFill>
                      <a:srgbClr val="CCCCCC"/>
                    </a:solidFill>
                  </a:tcPr>
                </a:tc>
                <a:tc>
                  <a:txBody>
                    <a:bodyPr/>
                    <a:lstStyle/>
                    <a:p>
                      <a:pPr indent="0" lvl="0" marL="0" rtl="0" algn="ctr">
                        <a:lnSpc>
                          <a:spcPct val="115000"/>
                        </a:lnSpc>
                        <a:spcBef>
                          <a:spcPts val="0"/>
                        </a:spcBef>
                        <a:spcAft>
                          <a:spcPts val="0"/>
                        </a:spcAft>
                        <a:buNone/>
                      </a:pPr>
                      <a:r>
                        <a:rPr lang="en-US" sz="1100"/>
                        <a:t>Low Severity (0-1)</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solidFill>
                      <a:srgbClr val="CCCCCC"/>
                    </a:solidFill>
                  </a:tcPr>
                </a:tc>
                <a:tc>
                  <a:txBody>
                    <a:bodyPr/>
                    <a:lstStyle/>
                    <a:p>
                      <a:pPr indent="0" lvl="0" marL="0" rtl="0" algn="ctr">
                        <a:lnSpc>
                          <a:spcPct val="115000"/>
                        </a:lnSpc>
                        <a:spcBef>
                          <a:spcPts val="0"/>
                        </a:spcBef>
                        <a:spcAft>
                          <a:spcPts val="0"/>
                        </a:spcAft>
                        <a:buNone/>
                      </a:pPr>
                      <a:r>
                        <a:rPr lang="en-US" sz="1100"/>
                        <a:t>Medium Severity (2-3)</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solidFill>
                      <a:srgbClr val="CCCCCC"/>
                    </a:solidFill>
                  </a:tcPr>
                </a:tc>
                <a:tc>
                  <a:txBody>
                    <a:bodyPr/>
                    <a:lstStyle/>
                    <a:p>
                      <a:pPr indent="0" lvl="0" marL="0" rtl="0" algn="ctr">
                        <a:lnSpc>
                          <a:spcPct val="115000"/>
                        </a:lnSpc>
                        <a:spcBef>
                          <a:spcPts val="0"/>
                        </a:spcBef>
                        <a:spcAft>
                          <a:spcPts val="0"/>
                        </a:spcAft>
                        <a:buNone/>
                      </a:pPr>
                      <a:r>
                        <a:rPr lang="en-US" sz="1100"/>
                        <a:t>High Severity (4-5)</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solidFill>
                      <a:srgbClr val="CCCCCC"/>
                    </a:solidFill>
                  </a:tcPr>
                </a:tc>
              </a:tr>
              <a:tr h="1605775">
                <a:tc>
                  <a:txBody>
                    <a:bodyPr/>
                    <a:lstStyle/>
                    <a:p>
                      <a:pPr indent="0" lvl="0" marL="0" rtl="0" algn="ctr">
                        <a:lnSpc>
                          <a:spcPct val="115000"/>
                        </a:lnSpc>
                        <a:spcBef>
                          <a:spcPts val="0"/>
                        </a:spcBef>
                        <a:spcAft>
                          <a:spcPts val="0"/>
                        </a:spcAft>
                        <a:buNone/>
                      </a:pPr>
                      <a:r>
                        <a:rPr lang="en-US" sz="1100"/>
                        <a:t>Low Likeliness (0-1)</a:t>
                      </a:r>
                      <a:endParaRPr sz="1000"/>
                    </a:p>
                  </a:txBody>
                  <a:tcPr marT="25400" marB="25400" marR="25400" marL="25400" anchor="ctr">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CCCCCC"/>
                    </a:solidFill>
                  </a:tcPr>
                </a:tc>
                <a:tc>
                  <a:txBody>
                    <a:bodyPr/>
                    <a:lstStyle/>
                    <a:p>
                      <a:pPr indent="0" lvl="0" marL="0" rtl="0" algn="ctr">
                        <a:lnSpc>
                          <a:spcPct val="115000"/>
                        </a:lnSpc>
                        <a:spcBef>
                          <a:spcPts val="0"/>
                        </a:spcBef>
                        <a:spcAft>
                          <a:spcPts val="0"/>
                        </a:spcAft>
                        <a:buNone/>
                      </a:pPr>
                      <a:r>
                        <a:rPr lang="en-US" sz="1100"/>
                        <a:t>Seeding (2)</a:t>
                      </a:r>
                      <a:endParaRPr sz="1100"/>
                    </a:p>
                    <a:p>
                      <a:pPr indent="0" lvl="0" marL="0" rtl="0" algn="ctr">
                        <a:lnSpc>
                          <a:spcPct val="115000"/>
                        </a:lnSpc>
                        <a:spcBef>
                          <a:spcPts val="0"/>
                        </a:spcBef>
                        <a:spcAft>
                          <a:spcPts val="0"/>
                        </a:spcAft>
                        <a:buNone/>
                      </a:pPr>
                      <a:r>
                        <a:rPr lang="en-US" sz="1100"/>
                        <a:t>Power Loss (1)</a:t>
                      </a:r>
                      <a:endParaRPr sz="1100"/>
                    </a:p>
                    <a:p>
                      <a:pPr indent="0" lvl="0" marL="0" rtl="0" algn="ctr">
                        <a:lnSpc>
                          <a:spcPct val="115000"/>
                        </a:lnSpc>
                        <a:spcBef>
                          <a:spcPts val="0"/>
                        </a:spcBef>
                        <a:spcAft>
                          <a:spcPts val="0"/>
                        </a:spcAft>
                        <a:buNone/>
                      </a:pPr>
                      <a:r>
                        <a:rPr lang="en-US" sz="1100"/>
                        <a:t>Power Surge (1)</a:t>
                      </a:r>
                      <a:endParaRPr sz="11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56BB8A"/>
                    </a:solidFill>
                  </a:tcPr>
                </a:tc>
                <a:tc>
                  <a:txBody>
                    <a:bodyPr/>
                    <a:lstStyle/>
                    <a:p>
                      <a:pPr indent="0" lvl="0" marL="0" rtl="0" algn="ctr">
                        <a:lnSpc>
                          <a:spcPct val="115000"/>
                        </a:lnSpc>
                        <a:spcBef>
                          <a:spcPts val="0"/>
                        </a:spcBef>
                        <a:spcAft>
                          <a:spcPts val="0"/>
                        </a:spcAft>
                        <a:buNone/>
                      </a:pPr>
                      <a:r>
                        <a:rPr lang="en-US" sz="1100"/>
                        <a:t>Kernel Level Crashing (4)</a:t>
                      </a:r>
                      <a:endParaRPr sz="11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ABDDC4"/>
                    </a:solidFill>
                  </a:tcPr>
                </a:tc>
                <a:tc>
                  <a:txBody>
                    <a:bodyPr/>
                    <a:lstStyle/>
                    <a:p>
                      <a:pPr indent="0" lvl="0" marL="0" rtl="0" algn="ctr">
                        <a:lnSpc>
                          <a:spcPct val="115000"/>
                        </a:lnSpc>
                        <a:spcBef>
                          <a:spcPts val="0"/>
                        </a:spcBef>
                        <a:spcAft>
                          <a:spcPts val="0"/>
                        </a:spcAft>
                        <a:buNone/>
                      </a:pPr>
                      <a:r>
                        <a:rPr lang="en-US" sz="1100"/>
                        <a:t>Server Hardware Failure (6)</a:t>
                      </a:r>
                      <a:endParaRPr sz="1100"/>
                    </a:p>
                    <a:p>
                      <a:pPr indent="0" lvl="0" marL="0" rtl="0" algn="ctr">
                        <a:lnSpc>
                          <a:spcPct val="115000"/>
                        </a:lnSpc>
                        <a:spcBef>
                          <a:spcPts val="0"/>
                        </a:spcBef>
                        <a:spcAft>
                          <a:spcPts val="0"/>
                        </a:spcAft>
                        <a:buNone/>
                      </a:pPr>
                      <a:r>
                        <a:rPr lang="en-US" sz="1100"/>
                        <a:t>Firmware Corruption (4)</a:t>
                      </a:r>
                      <a:endParaRPr sz="1100"/>
                    </a:p>
                    <a:p>
                      <a:pPr indent="0" lvl="0" marL="0" rtl="0" algn="ctr">
                        <a:lnSpc>
                          <a:spcPct val="115000"/>
                        </a:lnSpc>
                        <a:spcBef>
                          <a:spcPts val="0"/>
                        </a:spcBef>
                        <a:spcAft>
                          <a:spcPts val="0"/>
                        </a:spcAft>
                        <a:buNone/>
                      </a:pPr>
                      <a:r>
                        <a:rPr lang="en-US" sz="1100"/>
                        <a:t>Operating System Failure (5)</a:t>
                      </a:r>
                      <a:endParaRPr sz="1100"/>
                    </a:p>
                    <a:p>
                      <a:pPr indent="0" lvl="0" marL="0" rtl="0" algn="ctr">
                        <a:lnSpc>
                          <a:spcPct val="115000"/>
                        </a:lnSpc>
                        <a:spcBef>
                          <a:spcPts val="0"/>
                        </a:spcBef>
                        <a:spcAft>
                          <a:spcPts val="0"/>
                        </a:spcAft>
                        <a:buNone/>
                      </a:pPr>
                      <a:r>
                        <a:t/>
                      </a:r>
                      <a:endParaRPr sz="1100"/>
                    </a:p>
                  </a:txBody>
                  <a:tcPr marT="25400" marB="25400" marR="25400" marL="25400" anchor="ctr">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EFEFEF"/>
                    </a:solidFill>
                  </a:tcPr>
                </a:tc>
              </a:tr>
              <a:tr h="1229425">
                <a:tc>
                  <a:txBody>
                    <a:bodyPr/>
                    <a:lstStyle/>
                    <a:p>
                      <a:pPr indent="0" lvl="0" marL="0" rtl="0" algn="ctr">
                        <a:lnSpc>
                          <a:spcPct val="115000"/>
                        </a:lnSpc>
                        <a:spcBef>
                          <a:spcPts val="0"/>
                        </a:spcBef>
                        <a:spcAft>
                          <a:spcPts val="0"/>
                        </a:spcAft>
                        <a:buNone/>
                      </a:pPr>
                      <a:r>
                        <a:rPr lang="en-US" sz="1100"/>
                        <a:t>Medium Likeliness (2-3)</a:t>
                      </a:r>
                      <a:endParaRPr sz="1000"/>
                    </a:p>
                  </a:txBody>
                  <a:tcPr marT="25400" marB="25400" marR="25400" marL="25400" anchor="ctr">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CCCCCC"/>
                    </a:solidFill>
                  </a:tcPr>
                </a:tc>
                <a:tc>
                  <a:txBody>
                    <a:bodyPr/>
                    <a:lstStyle/>
                    <a:p>
                      <a:pPr indent="0" lvl="0" marL="0" rtl="0" algn="l">
                        <a:lnSpc>
                          <a:spcPct val="115000"/>
                        </a:lnSpc>
                        <a:spcBef>
                          <a:spcPts val="0"/>
                        </a:spcBef>
                        <a:spcAft>
                          <a:spcPts val="0"/>
                        </a:spcAft>
                        <a:buNone/>
                      </a:pPr>
                      <a:r>
                        <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ABDDC4"/>
                    </a:solidFill>
                  </a:tcPr>
                </a:tc>
                <a:tc>
                  <a:txBody>
                    <a:bodyPr/>
                    <a:lstStyle/>
                    <a:p>
                      <a:pPr indent="0" lvl="0" marL="0" rtl="0" algn="l">
                        <a:lnSpc>
                          <a:spcPct val="115000"/>
                        </a:lnSpc>
                        <a:spcBef>
                          <a:spcPts val="0"/>
                        </a:spcBef>
                        <a:spcAft>
                          <a:spcPts val="0"/>
                        </a:spcAft>
                        <a:buNone/>
                      </a:pPr>
                      <a:r>
                        <a:t/>
                      </a:r>
                      <a:endParaRPr sz="1100"/>
                    </a:p>
                    <a:p>
                      <a:pPr indent="0" lvl="0" marL="0" rtl="0" algn="ctr">
                        <a:lnSpc>
                          <a:spcPct val="115000"/>
                        </a:lnSpc>
                        <a:spcBef>
                          <a:spcPts val="0"/>
                        </a:spcBef>
                        <a:spcAft>
                          <a:spcPts val="0"/>
                        </a:spcAft>
                        <a:buNone/>
                      </a:pPr>
                      <a:r>
                        <a:rPr lang="en-US" sz="1100"/>
                        <a:t>Opcode Compatibility (6)</a:t>
                      </a:r>
                      <a:endParaRPr sz="1100"/>
                    </a:p>
                    <a:p>
                      <a:pPr indent="0" lvl="0" marL="0" rtl="0" algn="ctr">
                        <a:lnSpc>
                          <a:spcPct val="115000"/>
                        </a:lnSpc>
                        <a:spcBef>
                          <a:spcPts val="0"/>
                        </a:spcBef>
                        <a:spcAft>
                          <a:spcPts val="0"/>
                        </a:spcAft>
                        <a:buNone/>
                      </a:pPr>
                      <a:r>
                        <a:t/>
                      </a:r>
                      <a:endParaRPr sz="11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EFEFEF"/>
                    </a:solidFill>
                  </a:tcPr>
                </a:tc>
                <a:tc>
                  <a:txBody>
                    <a:bodyPr/>
                    <a:lstStyle/>
                    <a:p>
                      <a:pPr indent="0" lvl="0" marL="0" rtl="0" algn="ctr">
                        <a:lnSpc>
                          <a:spcPct val="115000"/>
                        </a:lnSpc>
                        <a:spcBef>
                          <a:spcPts val="0"/>
                        </a:spcBef>
                        <a:spcAft>
                          <a:spcPts val="0"/>
                        </a:spcAft>
                        <a:buNone/>
                      </a:pPr>
                      <a:r>
                        <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BEB9"/>
                    </a:solidFill>
                  </a:tcPr>
                </a:tc>
              </a:tr>
              <a:tr h="1053800">
                <a:tc>
                  <a:txBody>
                    <a:bodyPr/>
                    <a:lstStyle/>
                    <a:p>
                      <a:pPr indent="0" lvl="0" marL="0" rtl="0" algn="ctr">
                        <a:lnSpc>
                          <a:spcPct val="115000"/>
                        </a:lnSpc>
                        <a:spcBef>
                          <a:spcPts val="0"/>
                        </a:spcBef>
                        <a:spcAft>
                          <a:spcPts val="0"/>
                        </a:spcAft>
                        <a:buNone/>
                      </a:pPr>
                      <a:r>
                        <a:rPr lang="en-US" sz="1100"/>
                        <a:t>High Likeliness (4-5)</a:t>
                      </a:r>
                      <a:endParaRPr sz="1000"/>
                    </a:p>
                  </a:txBody>
                  <a:tcPr marT="25400" marB="25400" marR="25400" marL="25400" anchor="ctr">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solidFill>
                      <a:srgbClr val="CCCCCC"/>
                    </a:solidFill>
                  </a:tcPr>
                </a:tc>
                <a:tc>
                  <a:txBody>
                    <a:bodyPr/>
                    <a:lstStyle/>
                    <a:p>
                      <a:pPr indent="0" lvl="0" marL="0" rtl="0" algn="l">
                        <a:lnSpc>
                          <a:spcPct val="115000"/>
                        </a:lnSpc>
                        <a:spcBef>
                          <a:spcPts val="0"/>
                        </a:spcBef>
                        <a:spcAft>
                          <a:spcPts val="0"/>
                        </a:spcAft>
                        <a:buNone/>
                      </a:pPr>
                      <a:r>
                        <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solidFill>
                      <a:srgbClr val="EFEFEF"/>
                    </a:solidFill>
                  </a:tcPr>
                </a:tc>
                <a:tc>
                  <a:txBody>
                    <a:bodyPr/>
                    <a:lstStyle/>
                    <a:p>
                      <a:pPr indent="0" lvl="0" marL="0" rtl="0" algn="ctr">
                        <a:lnSpc>
                          <a:spcPct val="115000"/>
                        </a:lnSpc>
                        <a:spcBef>
                          <a:spcPts val="0"/>
                        </a:spcBef>
                        <a:spcAft>
                          <a:spcPts val="0"/>
                        </a:spcAft>
                        <a:buNone/>
                      </a:pPr>
                      <a:r>
                        <a:rPr lang="en-US" sz="1100"/>
                        <a:t>Opcode Validation (8)</a:t>
                      </a:r>
                      <a:endParaRPr sz="1100"/>
                    </a:p>
                    <a:p>
                      <a:pPr indent="0" lvl="0" marL="0" rtl="0" algn="ctr">
                        <a:lnSpc>
                          <a:spcPct val="115000"/>
                        </a:lnSpc>
                        <a:spcBef>
                          <a:spcPts val="0"/>
                        </a:spcBef>
                        <a:spcAft>
                          <a:spcPts val="0"/>
                        </a:spcAft>
                        <a:buNone/>
                      </a:pPr>
                      <a:r>
                        <a:t/>
                      </a:r>
                      <a:endParaRPr sz="1100"/>
                    </a:p>
                  </a:txBody>
                  <a:tcPr marT="25400" marB="25400" marR="25400" marL="25400" anchor="ctr">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solidFill>
                      <a:srgbClr val="F3BEB9"/>
                    </a:solidFill>
                  </a:tcPr>
                </a:tc>
                <a:tc>
                  <a:txBody>
                    <a:bodyPr/>
                    <a:lstStyle/>
                    <a:p>
                      <a:pPr indent="0" lvl="0" marL="0" rtl="0" algn="l">
                        <a:lnSpc>
                          <a:spcPct val="115000"/>
                        </a:lnSpc>
                        <a:spcBef>
                          <a:spcPts val="0"/>
                        </a:spcBef>
                        <a:spcAft>
                          <a:spcPts val="0"/>
                        </a:spcAft>
                        <a:buNone/>
                      </a:pPr>
                      <a:r>
                        <a:t/>
                      </a:r>
                      <a:endParaRPr sz="1000"/>
                    </a:p>
                  </a:txBody>
                  <a:tcPr marT="25400" marB="25400" marR="25400" marL="25400" anchor="ctr">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solidFill>
                      <a:srgbClr val="E67C73"/>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pic>
        <p:nvPicPr>
          <p:cNvPr id="186" name="Google Shape;186;p19"/>
          <p:cNvPicPr preferRelativeResize="0"/>
          <p:nvPr/>
        </p:nvPicPr>
        <p:blipFill rotWithShape="1">
          <a:blip r:embed="rId3">
            <a:alphaModFix/>
          </a:blip>
          <a:srcRect b="0" l="0" r="0" t="0"/>
          <a:stretch/>
        </p:blipFill>
        <p:spPr>
          <a:xfrm>
            <a:off x="6350" y="0"/>
            <a:ext cx="12179300" cy="1879600"/>
          </a:xfrm>
          <a:prstGeom prst="rect">
            <a:avLst/>
          </a:prstGeom>
          <a:noFill/>
          <a:ln>
            <a:noFill/>
          </a:ln>
        </p:spPr>
      </p:pic>
      <p:sp>
        <p:nvSpPr>
          <p:cNvPr id="187" name="Google Shape;187;p19"/>
          <p:cNvSpPr txBox="1"/>
          <p:nvPr>
            <p:ph type="title"/>
          </p:nvPr>
        </p:nvSpPr>
        <p:spPr>
          <a:xfrm>
            <a:off x="833405" y="401433"/>
            <a:ext cx="10515600" cy="70491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Schedule</a:t>
            </a:r>
            <a:endParaRPr sz="5400">
              <a:solidFill>
                <a:schemeClr val="lt1"/>
              </a:solidFill>
            </a:endParaRPr>
          </a:p>
        </p:txBody>
      </p:sp>
      <p:sp>
        <p:nvSpPr>
          <p:cNvPr id="188" name="Google Shape;188;p19"/>
          <p:cNvSpPr txBox="1"/>
          <p:nvPr/>
        </p:nvSpPr>
        <p:spPr>
          <a:xfrm>
            <a:off x="809552" y="1738506"/>
            <a:ext cx="609865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002455"/>
              </a:buClr>
              <a:buSzPts val="2400"/>
              <a:buFont typeface="Arial"/>
              <a:buNone/>
            </a:pPr>
            <a:r>
              <a:rPr b="1" lang="en-US" sz="2400">
                <a:solidFill>
                  <a:srgbClr val="002455"/>
                </a:solidFill>
              </a:rPr>
              <a:t>Development Schedule</a:t>
            </a:r>
            <a:endParaRPr/>
          </a:p>
        </p:txBody>
      </p:sp>
      <p:sp>
        <p:nvSpPr>
          <p:cNvPr id="189" name="Google Shape;189;p19"/>
          <p:cNvSpPr txBox="1"/>
          <p:nvPr/>
        </p:nvSpPr>
        <p:spPr>
          <a:xfrm>
            <a:off x="833405" y="2272589"/>
            <a:ext cx="10623332" cy="1244871"/>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rgbClr val="003466"/>
              </a:buClr>
              <a:buSzPts val="1800"/>
              <a:buFont typeface="Arial"/>
              <a:buNone/>
            </a:pPr>
            <a:r>
              <a:rPr lang="en-US" sz="1800">
                <a:solidFill>
                  <a:srgbClr val="003466"/>
                </a:solidFill>
              </a:rPr>
              <a:t>We’ve identified eight different tasks to make happen for the rest of our project’s development timeframe. There are three different focuses based on the color, which is the kind of code we are going to write.</a:t>
            </a:r>
            <a:endParaRPr/>
          </a:p>
        </p:txBody>
      </p:sp>
      <p:pic>
        <p:nvPicPr>
          <p:cNvPr id="190" name="Google Shape;190;p19"/>
          <p:cNvPicPr preferRelativeResize="0"/>
          <p:nvPr/>
        </p:nvPicPr>
        <p:blipFill rotWithShape="1">
          <a:blip r:embed="rId4">
            <a:alphaModFix/>
          </a:blip>
          <a:srcRect b="0" l="0" r="0" t="0"/>
          <a:stretch/>
        </p:blipFill>
        <p:spPr>
          <a:xfrm>
            <a:off x="3854647" y="6494801"/>
            <a:ext cx="4473115" cy="160178"/>
          </a:xfrm>
          <a:prstGeom prst="rect">
            <a:avLst/>
          </a:prstGeom>
          <a:noFill/>
          <a:ln>
            <a:noFill/>
          </a:ln>
        </p:spPr>
      </p:pic>
      <p:pic>
        <p:nvPicPr>
          <p:cNvPr id="191" name="Google Shape;191;p19"/>
          <p:cNvPicPr preferRelativeResize="0"/>
          <p:nvPr/>
        </p:nvPicPr>
        <p:blipFill>
          <a:blip r:embed="rId5">
            <a:alphaModFix/>
          </a:blip>
          <a:stretch>
            <a:fillRect/>
          </a:stretch>
        </p:blipFill>
        <p:spPr>
          <a:xfrm>
            <a:off x="334475" y="2984723"/>
            <a:ext cx="11523052" cy="3274624"/>
          </a:xfrm>
          <a:prstGeom prst="rect">
            <a:avLst/>
          </a:prstGeom>
          <a:noFill/>
          <a:ln>
            <a:noFill/>
          </a:ln>
        </p:spPr>
      </p:pic>
      <p:sp>
        <p:nvSpPr>
          <p:cNvPr id="192" name="Google Shape;192;p19"/>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pic>
        <p:nvPicPr>
          <p:cNvPr id="197" name="Google Shape;197;p20"/>
          <p:cNvPicPr preferRelativeResize="0"/>
          <p:nvPr/>
        </p:nvPicPr>
        <p:blipFill rotWithShape="1">
          <a:blip r:embed="rId3">
            <a:alphaModFix/>
          </a:blip>
          <a:srcRect b="0" l="0" r="0" t="0"/>
          <a:stretch/>
        </p:blipFill>
        <p:spPr>
          <a:xfrm>
            <a:off x="6350" y="0"/>
            <a:ext cx="12179300" cy="1879600"/>
          </a:xfrm>
          <a:prstGeom prst="rect">
            <a:avLst/>
          </a:prstGeom>
          <a:noFill/>
          <a:ln>
            <a:noFill/>
          </a:ln>
        </p:spPr>
      </p:pic>
      <p:sp>
        <p:nvSpPr>
          <p:cNvPr id="198" name="Google Shape;198;p20"/>
          <p:cNvSpPr txBox="1"/>
          <p:nvPr>
            <p:ph type="title"/>
          </p:nvPr>
        </p:nvSpPr>
        <p:spPr>
          <a:xfrm>
            <a:off x="833405" y="401433"/>
            <a:ext cx="10515600" cy="70491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Conclusion</a:t>
            </a:r>
            <a:endParaRPr sz="5400">
              <a:solidFill>
                <a:schemeClr val="lt1"/>
              </a:solidFill>
            </a:endParaRPr>
          </a:p>
        </p:txBody>
      </p:sp>
      <p:sp>
        <p:nvSpPr>
          <p:cNvPr id="199" name="Google Shape;199;p20"/>
          <p:cNvSpPr txBox="1"/>
          <p:nvPr/>
        </p:nvSpPr>
        <p:spPr>
          <a:xfrm>
            <a:off x="737950" y="2031738"/>
            <a:ext cx="10515600" cy="42069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1200"/>
              </a:spcBef>
              <a:spcAft>
                <a:spcPts val="0"/>
              </a:spcAft>
              <a:buNone/>
            </a:pPr>
            <a:r>
              <a:t/>
            </a:r>
            <a:endParaRPr sz="1800">
              <a:solidFill>
                <a:srgbClr val="003466"/>
              </a:solidFill>
            </a:endParaRPr>
          </a:p>
          <a:p>
            <a:pPr indent="-342900" lvl="0" marL="457200" marR="0" rtl="0" algn="l">
              <a:lnSpc>
                <a:spcPct val="90000"/>
              </a:lnSpc>
              <a:spcBef>
                <a:spcPts val="1200"/>
              </a:spcBef>
              <a:spcAft>
                <a:spcPts val="0"/>
              </a:spcAft>
              <a:buClr>
                <a:srgbClr val="002455"/>
              </a:buClr>
              <a:buSzPts val="1800"/>
              <a:buFont typeface="Arial"/>
              <a:buChar char="●"/>
            </a:pPr>
            <a:r>
              <a:rPr lang="en-US" sz="1800">
                <a:solidFill>
                  <a:srgbClr val="003466"/>
                </a:solidFill>
              </a:rPr>
              <a:t>SSDs are getting faster</a:t>
            </a:r>
            <a:endParaRPr sz="1800">
              <a:solidFill>
                <a:srgbClr val="003466"/>
              </a:solidFill>
            </a:endParaRPr>
          </a:p>
          <a:p>
            <a:pPr indent="-342900" lvl="1" marL="914400" marR="0" rtl="0" algn="l">
              <a:lnSpc>
                <a:spcPct val="90000"/>
              </a:lnSpc>
              <a:spcBef>
                <a:spcPts val="0"/>
              </a:spcBef>
              <a:spcAft>
                <a:spcPts val="0"/>
              </a:spcAft>
              <a:buClr>
                <a:srgbClr val="002455"/>
              </a:buClr>
              <a:buSzPts val="1800"/>
              <a:buFont typeface="Arial"/>
              <a:buChar char="○"/>
            </a:pPr>
            <a:r>
              <a:rPr lang="en-US" sz="1800">
                <a:solidFill>
                  <a:srgbClr val="003466"/>
                </a:solidFill>
              </a:rPr>
              <a:t>This leads to a need for better testing.</a:t>
            </a:r>
            <a:endParaRPr sz="1800">
              <a:solidFill>
                <a:srgbClr val="003466"/>
              </a:solidFill>
            </a:endParaRPr>
          </a:p>
          <a:p>
            <a:pPr indent="0" lvl="0" marL="0" marR="0" rtl="0" algn="l">
              <a:lnSpc>
                <a:spcPct val="90000"/>
              </a:lnSpc>
              <a:spcBef>
                <a:spcPts val="1200"/>
              </a:spcBef>
              <a:spcAft>
                <a:spcPts val="0"/>
              </a:spcAft>
              <a:buNone/>
            </a:pPr>
            <a:r>
              <a:t/>
            </a:r>
            <a:endParaRPr sz="1800">
              <a:solidFill>
                <a:srgbClr val="003466"/>
              </a:solidFill>
            </a:endParaRPr>
          </a:p>
          <a:p>
            <a:pPr indent="-342900" lvl="0" marL="457200" marR="0" rtl="0" algn="l">
              <a:lnSpc>
                <a:spcPct val="90000"/>
              </a:lnSpc>
              <a:spcBef>
                <a:spcPts val="1200"/>
              </a:spcBef>
              <a:spcAft>
                <a:spcPts val="0"/>
              </a:spcAft>
              <a:buClr>
                <a:srgbClr val="002455"/>
              </a:buClr>
              <a:buSzPts val="1800"/>
              <a:buFont typeface="Arial"/>
              <a:buChar char="●"/>
            </a:pPr>
            <a:r>
              <a:rPr lang="en-US" sz="1800">
                <a:solidFill>
                  <a:srgbClr val="003466"/>
                </a:solidFill>
              </a:rPr>
              <a:t>Our solution explores every path for testing of an SSD’s functionality.</a:t>
            </a:r>
            <a:endParaRPr sz="1800">
              <a:solidFill>
                <a:srgbClr val="003466"/>
              </a:solidFill>
            </a:endParaRPr>
          </a:p>
          <a:p>
            <a:pPr indent="-342900" lvl="1" marL="914400" marR="0" rtl="0" algn="l">
              <a:lnSpc>
                <a:spcPct val="90000"/>
              </a:lnSpc>
              <a:spcBef>
                <a:spcPts val="0"/>
              </a:spcBef>
              <a:spcAft>
                <a:spcPts val="0"/>
              </a:spcAft>
              <a:buClr>
                <a:srgbClr val="003466"/>
              </a:buClr>
              <a:buSzPts val="1800"/>
              <a:buChar char="○"/>
            </a:pPr>
            <a:r>
              <a:rPr lang="en-US" sz="1800">
                <a:solidFill>
                  <a:srgbClr val="003466"/>
                </a:solidFill>
              </a:rPr>
              <a:t>This should help find weird niche bugs.</a:t>
            </a:r>
            <a:endParaRPr sz="1800">
              <a:solidFill>
                <a:srgbClr val="003466"/>
              </a:solidFill>
            </a:endParaRPr>
          </a:p>
          <a:p>
            <a:pPr indent="0" lvl="0" marL="0" marR="0" rtl="0" algn="l">
              <a:lnSpc>
                <a:spcPct val="90000"/>
              </a:lnSpc>
              <a:spcBef>
                <a:spcPts val="1200"/>
              </a:spcBef>
              <a:spcAft>
                <a:spcPts val="0"/>
              </a:spcAft>
              <a:buNone/>
            </a:pPr>
            <a:r>
              <a:t/>
            </a:r>
            <a:endParaRPr sz="1800">
              <a:solidFill>
                <a:srgbClr val="003466"/>
              </a:solidFill>
            </a:endParaRPr>
          </a:p>
          <a:p>
            <a:pPr indent="-342900" lvl="0" marL="457200" marR="0" rtl="0" algn="l">
              <a:lnSpc>
                <a:spcPct val="90000"/>
              </a:lnSpc>
              <a:spcBef>
                <a:spcPts val="1200"/>
              </a:spcBef>
              <a:spcAft>
                <a:spcPts val="0"/>
              </a:spcAft>
              <a:buClr>
                <a:srgbClr val="003466"/>
              </a:buClr>
              <a:buSzPts val="1800"/>
              <a:buChar char="●"/>
            </a:pPr>
            <a:r>
              <a:rPr lang="en-US" sz="1800">
                <a:solidFill>
                  <a:srgbClr val="003466"/>
                </a:solidFill>
              </a:rPr>
              <a:t>Our solution uses TLA+, Python, and NVMe-CLI</a:t>
            </a:r>
            <a:endParaRPr sz="1800">
              <a:solidFill>
                <a:srgbClr val="003466"/>
              </a:solidFill>
            </a:endParaRPr>
          </a:p>
          <a:p>
            <a:pPr indent="-342900" lvl="1" marL="914400" marR="0" rtl="0" algn="l">
              <a:lnSpc>
                <a:spcPct val="90000"/>
              </a:lnSpc>
              <a:spcBef>
                <a:spcPts val="0"/>
              </a:spcBef>
              <a:spcAft>
                <a:spcPts val="0"/>
              </a:spcAft>
              <a:buClr>
                <a:srgbClr val="003466"/>
              </a:buClr>
              <a:buSzPts val="1800"/>
              <a:buChar char="○"/>
            </a:pPr>
            <a:r>
              <a:rPr lang="en-US" sz="1800">
                <a:solidFill>
                  <a:srgbClr val="003466"/>
                </a:solidFill>
              </a:rPr>
              <a:t>We connect up each part, and log it’s output.</a:t>
            </a:r>
            <a:endParaRPr sz="1800">
              <a:solidFill>
                <a:srgbClr val="003466"/>
              </a:solidFill>
            </a:endParaRPr>
          </a:p>
          <a:p>
            <a:pPr indent="0" lvl="0" marL="0" marR="0" rtl="0" algn="l">
              <a:lnSpc>
                <a:spcPct val="90000"/>
              </a:lnSpc>
              <a:spcBef>
                <a:spcPts val="1200"/>
              </a:spcBef>
              <a:spcAft>
                <a:spcPts val="0"/>
              </a:spcAft>
              <a:buNone/>
            </a:pPr>
            <a:r>
              <a:t/>
            </a:r>
            <a:endParaRPr sz="1800">
              <a:solidFill>
                <a:srgbClr val="003466"/>
              </a:solidFill>
            </a:endParaRPr>
          </a:p>
        </p:txBody>
      </p:sp>
      <p:pic>
        <p:nvPicPr>
          <p:cNvPr id="200" name="Google Shape;200;p20"/>
          <p:cNvPicPr preferRelativeResize="0"/>
          <p:nvPr/>
        </p:nvPicPr>
        <p:blipFill rotWithShape="1">
          <a:blip r:embed="rId4">
            <a:alphaModFix/>
          </a:blip>
          <a:srcRect b="0" l="0" r="0" t="0"/>
          <a:stretch/>
        </p:blipFill>
        <p:spPr>
          <a:xfrm>
            <a:off x="3854647" y="6494801"/>
            <a:ext cx="4473115" cy="160178"/>
          </a:xfrm>
          <a:prstGeom prst="rect">
            <a:avLst/>
          </a:prstGeom>
          <a:noFill/>
          <a:ln>
            <a:noFill/>
          </a:ln>
        </p:spPr>
      </p:pic>
      <p:sp>
        <p:nvSpPr>
          <p:cNvPr id="201" name="Google Shape;201;p2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pic>
        <p:nvPicPr>
          <p:cNvPr id="207" name="Google Shape;207;p21"/>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208" name="Google Shape;208;p21"/>
          <p:cNvSpPr txBox="1"/>
          <p:nvPr>
            <p:ph type="ctrTitle"/>
          </p:nvPr>
        </p:nvSpPr>
        <p:spPr>
          <a:xfrm>
            <a:off x="1541824" y="2600960"/>
            <a:ext cx="9144000" cy="1133628"/>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002455"/>
              </a:buClr>
              <a:buSzPts val="7500"/>
              <a:buFont typeface="Arial"/>
              <a:buNone/>
            </a:pPr>
            <a:r>
              <a:rPr b="1" lang="en-US" sz="7500">
                <a:solidFill>
                  <a:srgbClr val="002455"/>
                </a:solidFill>
                <a:latin typeface="Arial"/>
                <a:ea typeface="Arial"/>
                <a:cs typeface="Arial"/>
                <a:sym typeface="Arial"/>
              </a:rPr>
              <a:t>Thank You!</a:t>
            </a:r>
            <a:endParaRPr sz="7500"/>
          </a:p>
        </p:txBody>
      </p:sp>
      <p:pic>
        <p:nvPicPr>
          <p:cNvPr id="209" name="Google Shape;209;p21"/>
          <p:cNvPicPr preferRelativeResize="0"/>
          <p:nvPr/>
        </p:nvPicPr>
        <p:blipFill rotWithShape="1">
          <a:blip r:embed="rId4">
            <a:alphaModFix/>
          </a:blip>
          <a:srcRect b="0" l="0" r="0" t="0"/>
          <a:stretch/>
        </p:blipFill>
        <p:spPr>
          <a:xfrm>
            <a:off x="3888424" y="6276106"/>
            <a:ext cx="4415152" cy="218898"/>
          </a:xfrm>
          <a:prstGeom prst="rect">
            <a:avLst/>
          </a:prstGeom>
          <a:noFill/>
          <a:ln>
            <a:noFill/>
          </a:ln>
        </p:spPr>
      </p:pic>
      <p:sp>
        <p:nvSpPr>
          <p:cNvPr id="210" name="Google Shape;210;p21"/>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t>‹#›</a:t>
            </a:fld>
            <a:endParaRPr sz="19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